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8"/>
  </p:notesMasterIdLst>
  <p:handoutMasterIdLst>
    <p:handoutMasterId r:id="rId19"/>
  </p:handoutMasterIdLst>
  <p:sldIdLst>
    <p:sldId id="256" r:id="rId2"/>
    <p:sldId id="269" r:id="rId3"/>
    <p:sldId id="283" r:id="rId4"/>
    <p:sldId id="270" r:id="rId5"/>
    <p:sldId id="257" r:id="rId6"/>
    <p:sldId id="274" r:id="rId7"/>
    <p:sldId id="260" r:id="rId8"/>
    <p:sldId id="261" r:id="rId9"/>
    <p:sldId id="281" r:id="rId10"/>
    <p:sldId id="272" r:id="rId11"/>
    <p:sldId id="264" r:id="rId12"/>
    <p:sldId id="280" r:id="rId13"/>
    <p:sldId id="265" r:id="rId14"/>
    <p:sldId id="276" r:id="rId15"/>
    <p:sldId id="277"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6600"/>
    <a:srgbClr val="CC9900"/>
    <a:srgbClr val="CC0099"/>
    <a:srgbClr val="6C462E"/>
    <a:srgbClr val="EBFC10"/>
    <a:srgbClr val="FF9933"/>
    <a:srgbClr val="CC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86467" autoAdjust="0"/>
  </p:normalViewPr>
  <p:slideViewPr>
    <p:cSldViewPr>
      <p:cViewPr varScale="1">
        <p:scale>
          <a:sx n="100" d="100"/>
          <a:sy n="100" d="100"/>
        </p:scale>
        <p:origin x="1812" y="72"/>
      </p:cViewPr>
      <p:guideLst>
        <p:guide orient="horz" pos="2160"/>
        <p:guide pos="2880"/>
      </p:guideLst>
    </p:cSldViewPr>
  </p:slideViewPr>
  <p:outlineViewPr>
    <p:cViewPr>
      <p:scale>
        <a:sx n="33" d="100"/>
        <a:sy n="33" d="100"/>
      </p:scale>
      <p:origin x="258" y="1704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0C2861-2476-4871-B6F1-3CC161FAA631}" type="datetimeFigureOut">
              <a:rPr lang="en-US" smtClean="0"/>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4A01BA-30B8-466E-853E-1165489CE98B}" type="slidenum">
              <a:rPr lang="en-US" smtClean="0"/>
              <a:t>‹#›</a:t>
            </a:fld>
            <a:endParaRPr lang="en-US"/>
          </a:p>
        </p:txBody>
      </p:sp>
    </p:spTree>
    <p:extLst>
      <p:ext uri="{BB962C8B-B14F-4D97-AF65-F5344CB8AC3E}">
        <p14:creationId xmlns:p14="http://schemas.microsoft.com/office/powerpoint/2010/main" val="51618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EED3F-72F7-4C67-8FC5-A838309826D4}" type="datetimeFigureOut">
              <a:rPr lang="en-US" smtClean="0"/>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00A22-16EF-4814-A4D8-E5FA3DB6FC4F}" type="slidenum">
              <a:rPr lang="en-US" smtClean="0"/>
              <a:t>‹#›</a:t>
            </a:fld>
            <a:endParaRPr lang="en-US"/>
          </a:p>
        </p:txBody>
      </p:sp>
    </p:spTree>
    <p:extLst>
      <p:ext uri="{BB962C8B-B14F-4D97-AF65-F5344CB8AC3E}">
        <p14:creationId xmlns:p14="http://schemas.microsoft.com/office/powerpoint/2010/main" val="405130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Echo or choral read the words Be Kind… tell</a:t>
            </a:r>
            <a:r>
              <a:rPr lang="en-US" baseline="0" dirty="0" smtClean="0"/>
              <a:t> students when we put those words into action, we make our school an awesome place to be.</a:t>
            </a:r>
          </a:p>
          <a:p>
            <a:r>
              <a:rPr lang="en-US" baseline="0" dirty="0" smtClean="0"/>
              <a:t>- Read the rest of the slide.</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a:t>
            </a:fld>
            <a:endParaRPr lang="en-US"/>
          </a:p>
        </p:txBody>
      </p:sp>
    </p:spTree>
    <p:extLst>
      <p:ext uri="{BB962C8B-B14F-4D97-AF65-F5344CB8AC3E}">
        <p14:creationId xmlns:p14="http://schemas.microsoft.com/office/powerpoint/2010/main" val="126297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Read the question &amp; explain that you want them to think of things people can</a:t>
            </a:r>
            <a:r>
              <a:rPr lang="en-US" baseline="0" dirty="0" smtClean="0"/>
              <a:t> </a:t>
            </a:r>
            <a:r>
              <a:rPr lang="en-US" dirty="0" smtClean="0"/>
              <a:t>do to show kindness (give them examples if needed). The Kagan</a:t>
            </a:r>
            <a:r>
              <a:rPr lang="en-US" baseline="0" dirty="0" smtClean="0"/>
              <a:t> structures </a:t>
            </a:r>
            <a:r>
              <a:rPr lang="en-US" baseline="0" dirty="0" err="1" smtClean="0"/>
              <a:t>RoundRobin</a:t>
            </a:r>
            <a:r>
              <a:rPr lang="en-US" baseline="0" dirty="0" smtClean="0"/>
              <a:t>, Talking Chips or </a:t>
            </a:r>
            <a:r>
              <a:rPr lang="en-US" baseline="0" dirty="0" err="1" smtClean="0"/>
              <a:t>StandUp</a:t>
            </a:r>
            <a:r>
              <a:rPr lang="en-US" baseline="0" dirty="0" smtClean="0"/>
              <a:t>, </a:t>
            </a:r>
            <a:r>
              <a:rPr lang="en-US" baseline="0" dirty="0" err="1" smtClean="0"/>
              <a:t>HandUp</a:t>
            </a:r>
            <a:r>
              <a:rPr lang="en-US" baseline="0" dirty="0" smtClean="0"/>
              <a:t>, </a:t>
            </a:r>
            <a:r>
              <a:rPr lang="en-US" baseline="0" dirty="0" err="1" smtClean="0"/>
              <a:t>PairUp</a:t>
            </a:r>
            <a:r>
              <a:rPr lang="en-US" baseline="0" dirty="0" smtClean="0"/>
              <a:t> could be used. </a:t>
            </a:r>
            <a:endParaRPr lang="en-US" dirty="0" smtClean="0"/>
          </a:p>
          <a:p>
            <a:pPr marL="171450" indent="-171450">
              <a:buFontTx/>
              <a:buChar char="-"/>
            </a:pPr>
            <a:r>
              <a:rPr lang="en-US" dirty="0" smtClean="0"/>
              <a:t>Ask</a:t>
            </a:r>
            <a:r>
              <a:rPr lang="en-US" baseline="0" dirty="0" smtClean="0"/>
              <a:t> for students to share an idea or one they heard.</a:t>
            </a:r>
          </a:p>
          <a:p>
            <a:pPr marL="171450" indent="-171450">
              <a:buFontTx/>
              <a:buChar char="-"/>
            </a:pPr>
            <a:r>
              <a:rPr lang="en-US" baseline="0" dirty="0" smtClean="0"/>
              <a:t>You may also want to discuss what unkindness looks like.</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10</a:t>
            </a:fld>
            <a:endParaRPr lang="en-US"/>
          </a:p>
        </p:txBody>
      </p:sp>
    </p:spTree>
    <p:extLst>
      <p:ext uri="{BB962C8B-B14F-4D97-AF65-F5344CB8AC3E}">
        <p14:creationId xmlns:p14="http://schemas.microsoft.com/office/powerpoint/2010/main" val="264045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“Some other things people can do to show kindness are,” and read any ideas that weren’t shared by students.</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11</a:t>
            </a:fld>
            <a:endParaRPr lang="en-US"/>
          </a:p>
        </p:txBody>
      </p:sp>
    </p:spTree>
    <p:extLst>
      <p:ext uri="{BB962C8B-B14F-4D97-AF65-F5344CB8AC3E}">
        <p14:creationId xmlns:p14="http://schemas.microsoft.com/office/powerpoint/2010/main" val="357221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Read the question &amp; explain that you want them to think of things people can say to show kindness (give them examples if</a:t>
            </a:r>
            <a:r>
              <a:rPr lang="en-US" baseline="0" dirty="0" smtClean="0"/>
              <a:t> needed)</a:t>
            </a:r>
            <a:r>
              <a:rPr lang="en-US" dirty="0" smtClean="0"/>
              <a:t>. The Kagan</a:t>
            </a:r>
            <a:r>
              <a:rPr lang="en-US" baseline="0" dirty="0" smtClean="0"/>
              <a:t> structures </a:t>
            </a:r>
            <a:r>
              <a:rPr lang="en-US" baseline="0" dirty="0" err="1" smtClean="0"/>
              <a:t>RoundRobin</a:t>
            </a:r>
            <a:r>
              <a:rPr lang="en-US" baseline="0" dirty="0" smtClean="0"/>
              <a:t>, Talking Chips or </a:t>
            </a:r>
            <a:r>
              <a:rPr lang="en-US" baseline="0" dirty="0" err="1" smtClean="0"/>
              <a:t>StandUp</a:t>
            </a:r>
            <a:r>
              <a:rPr lang="en-US" baseline="0" dirty="0" smtClean="0"/>
              <a:t>, </a:t>
            </a:r>
            <a:r>
              <a:rPr lang="en-US" baseline="0" dirty="0" err="1" smtClean="0"/>
              <a:t>HandUp</a:t>
            </a:r>
            <a:r>
              <a:rPr lang="en-US" baseline="0" dirty="0" smtClean="0"/>
              <a:t>, </a:t>
            </a:r>
            <a:r>
              <a:rPr lang="en-US" baseline="0" dirty="0" err="1" smtClean="0"/>
              <a:t>PairUp</a:t>
            </a:r>
            <a:r>
              <a:rPr lang="en-US" baseline="0" dirty="0" smtClean="0"/>
              <a:t> could be used. </a:t>
            </a:r>
            <a:endParaRPr lang="en-US" dirty="0" smtClean="0"/>
          </a:p>
          <a:p>
            <a:endParaRPr lang="en-US" dirty="0" smtClean="0"/>
          </a:p>
          <a:p>
            <a:r>
              <a:rPr lang="en-US" dirty="0" smtClean="0"/>
              <a:t>- Ask for students to share an idea or one they heard</a:t>
            </a:r>
          </a:p>
          <a:p>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12</a:t>
            </a:fld>
            <a:endParaRPr lang="en-US"/>
          </a:p>
        </p:txBody>
      </p:sp>
    </p:spTree>
    <p:extLst>
      <p:ext uri="{BB962C8B-B14F-4D97-AF65-F5344CB8AC3E}">
        <p14:creationId xmlns:p14="http://schemas.microsoft.com/office/powerpoint/2010/main" val="40508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Say, “Some other things you can say to show kindness are,” and read any ideas that weren’t shared by students.</a:t>
            </a:r>
          </a:p>
          <a:p>
            <a:pPr marL="171450" indent="-171450">
              <a:buFontTx/>
              <a:buChar char="-"/>
            </a:pPr>
            <a:r>
              <a:rPr lang="en-US" dirty="0" smtClean="0"/>
              <a:t>You</a:t>
            </a:r>
            <a:r>
              <a:rPr lang="en-US" baseline="0" dirty="0" smtClean="0"/>
              <a:t> may also want to discuss what unkindness sounds like.</a:t>
            </a:r>
            <a:endParaRPr lang="en-US" dirty="0" smtClean="0"/>
          </a:p>
          <a:p>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13</a:t>
            </a:fld>
            <a:endParaRPr lang="en-US"/>
          </a:p>
        </p:txBody>
      </p:sp>
    </p:spTree>
    <p:extLst>
      <p:ext uri="{BB962C8B-B14F-4D97-AF65-F5344CB8AC3E}">
        <p14:creationId xmlns:p14="http://schemas.microsoft.com/office/powerpoint/2010/main" val="353669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r>
              <a:rPr lang="en-US" baseline="0" dirty="0" smtClean="0"/>
              <a:t> Say, “Shirts will are available to order for $12. Even if you’re not able to buy a shirt, you can still spread the Be Kind message by being kind to everyone, everywhere, every day.”</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14</a:t>
            </a:fld>
            <a:endParaRPr lang="en-US"/>
          </a:p>
        </p:txBody>
      </p:sp>
    </p:spTree>
    <p:extLst>
      <p:ext uri="{BB962C8B-B14F-4D97-AF65-F5344CB8AC3E}">
        <p14:creationId xmlns:p14="http://schemas.microsoft.com/office/powerpoint/2010/main" val="344581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15</a:t>
            </a:fld>
            <a:endParaRPr lang="en-US"/>
          </a:p>
        </p:txBody>
      </p:sp>
    </p:spTree>
    <p:extLst>
      <p:ext uri="{BB962C8B-B14F-4D97-AF65-F5344CB8AC3E}">
        <p14:creationId xmlns:p14="http://schemas.microsoft.com/office/powerpoint/2010/main" val="226122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2</a:t>
            </a:fld>
            <a:endParaRPr lang="en-US"/>
          </a:p>
        </p:txBody>
      </p:sp>
    </p:spTree>
    <p:extLst>
      <p:ext uri="{BB962C8B-B14F-4D97-AF65-F5344CB8AC3E}">
        <p14:creationId xmlns:p14="http://schemas.microsoft.com/office/powerpoint/2010/main" val="6535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reading the slide, </a:t>
            </a:r>
            <a:r>
              <a:rPr lang="en-US" dirty="0" smtClean="0"/>
              <a:t>have students guess the number of schools</a:t>
            </a:r>
            <a:r>
              <a:rPr lang="en-US" baseline="0" dirty="0" smtClean="0"/>
              <a:t> the Josh Stevens is part of. Discuss the meaning of legacy and ask kids how they would like to be remembered.</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3</a:t>
            </a:fld>
            <a:endParaRPr lang="en-US"/>
          </a:p>
        </p:txBody>
      </p:sp>
    </p:spTree>
    <p:extLst>
      <p:ext uri="{BB962C8B-B14F-4D97-AF65-F5344CB8AC3E}">
        <p14:creationId xmlns:p14="http://schemas.microsoft.com/office/powerpoint/2010/main" val="302058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echo or choral read the belief &amp; mission of the Josh Stevens Foundation.</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4</a:t>
            </a:fld>
            <a:endParaRPr lang="en-US"/>
          </a:p>
        </p:txBody>
      </p:sp>
    </p:spTree>
    <p:extLst>
      <p:ext uri="{BB962C8B-B14F-4D97-AF65-F5344CB8AC3E}">
        <p14:creationId xmlns:p14="http://schemas.microsoft.com/office/powerpoint/2010/main" val="122194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5</a:t>
            </a:fld>
            <a:endParaRPr lang="en-US"/>
          </a:p>
        </p:txBody>
      </p:sp>
    </p:spTree>
    <p:extLst>
      <p:ext uri="{BB962C8B-B14F-4D97-AF65-F5344CB8AC3E}">
        <p14:creationId xmlns:p14="http://schemas.microsoft.com/office/powerpoint/2010/main" val="218184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only the title first…Ask students,</a:t>
            </a:r>
            <a:r>
              <a:rPr lang="en-US" baseline="0" dirty="0" smtClean="0"/>
              <a:t> “Why Be Kind?”</a:t>
            </a:r>
          </a:p>
          <a:p>
            <a:r>
              <a:rPr lang="en-US" baseline="0" dirty="0" smtClean="0"/>
              <a:t>Have a few students share their ideas, then show the rest of the slide</a:t>
            </a:r>
          </a:p>
        </p:txBody>
      </p:sp>
      <p:sp>
        <p:nvSpPr>
          <p:cNvPr id="4" name="Slide Number Placeholder 3"/>
          <p:cNvSpPr>
            <a:spLocks noGrp="1"/>
          </p:cNvSpPr>
          <p:nvPr>
            <p:ph type="sldNum" sz="quarter" idx="10"/>
          </p:nvPr>
        </p:nvSpPr>
        <p:spPr/>
        <p:txBody>
          <a:bodyPr/>
          <a:lstStyle/>
          <a:p>
            <a:fld id="{28700A22-16EF-4814-A4D8-E5FA3DB6FC4F}" type="slidenum">
              <a:rPr lang="en-US" smtClean="0"/>
              <a:t>6</a:t>
            </a:fld>
            <a:endParaRPr lang="en-US"/>
          </a:p>
        </p:txBody>
      </p:sp>
    </p:spTree>
    <p:extLst>
      <p:ext uri="{BB962C8B-B14F-4D97-AF65-F5344CB8AC3E}">
        <p14:creationId xmlns:p14="http://schemas.microsoft.com/office/powerpoint/2010/main" val="226049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Before reading the</a:t>
            </a:r>
            <a:r>
              <a:rPr lang="en-US" baseline="0" dirty="0" smtClean="0"/>
              <a:t> slide, say, “Our staff is going to be on the lookout for acts of kindness because we want to “catch” kids being kind. We’re looking for kids who are kind like Josh – doing kind things just because they want to be kind and not expecting anything in return.”</a:t>
            </a:r>
          </a:p>
          <a:p>
            <a:r>
              <a:rPr lang="en-US" baseline="0" dirty="0" smtClean="0"/>
              <a:t>- Read the slide.</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7</a:t>
            </a:fld>
            <a:endParaRPr lang="en-US"/>
          </a:p>
        </p:txBody>
      </p:sp>
    </p:spTree>
    <p:extLst>
      <p:ext uri="{BB962C8B-B14F-4D97-AF65-F5344CB8AC3E}">
        <p14:creationId xmlns:p14="http://schemas.microsoft.com/office/powerpoint/2010/main" val="293832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students they will receive the official Josh Stevens Caught Being Kind card, along with a Be Kind bracelet – the kindness gift, be recognized on afternoon announcements, and with their picture on a bulletin board.</a:t>
            </a:r>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8</a:t>
            </a:fld>
            <a:endParaRPr lang="en-US"/>
          </a:p>
        </p:txBody>
      </p:sp>
    </p:spTree>
    <p:extLst>
      <p:ext uri="{BB962C8B-B14F-4D97-AF65-F5344CB8AC3E}">
        <p14:creationId xmlns:p14="http://schemas.microsoft.com/office/powerpoint/2010/main" val="127605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only the title first…Ask students,</a:t>
            </a:r>
            <a:r>
              <a:rPr lang="en-US" baseline="0" dirty="0" smtClean="0"/>
              <a:t> “How can we become a true Be Kind school?”</a:t>
            </a:r>
          </a:p>
          <a:p>
            <a:r>
              <a:rPr lang="en-US" baseline="0" dirty="0" smtClean="0"/>
              <a:t>Have a few students share their ideas, then show the rest of the slide</a:t>
            </a:r>
          </a:p>
          <a:p>
            <a:r>
              <a:rPr lang="en-US" baseline="0" dirty="0" smtClean="0"/>
              <a:t>Read The Kindness Wave picture and have students share what they think it means (Time Pair Share would work here)</a:t>
            </a:r>
          </a:p>
          <a:p>
            <a:endParaRPr lang="en-US" dirty="0"/>
          </a:p>
        </p:txBody>
      </p:sp>
      <p:sp>
        <p:nvSpPr>
          <p:cNvPr id="4" name="Slide Number Placeholder 3"/>
          <p:cNvSpPr>
            <a:spLocks noGrp="1"/>
          </p:cNvSpPr>
          <p:nvPr>
            <p:ph type="sldNum" sz="quarter" idx="10"/>
          </p:nvPr>
        </p:nvSpPr>
        <p:spPr/>
        <p:txBody>
          <a:bodyPr/>
          <a:lstStyle/>
          <a:p>
            <a:fld id="{28700A22-16EF-4814-A4D8-E5FA3DB6FC4F}" type="slidenum">
              <a:rPr lang="en-US" smtClean="0"/>
              <a:t>9</a:t>
            </a:fld>
            <a:endParaRPr lang="en-US"/>
          </a:p>
        </p:txBody>
      </p:sp>
    </p:spTree>
    <p:extLst>
      <p:ext uri="{BB962C8B-B14F-4D97-AF65-F5344CB8AC3E}">
        <p14:creationId xmlns:p14="http://schemas.microsoft.com/office/powerpoint/2010/main" val="3689014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7366E1E5-C538-46C7-AFD8-760E28E018E7}" type="datetimeFigureOut">
              <a:rPr lang="en-US" smtClean="0"/>
              <a:t>8/10/2018</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400153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286607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62131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872D51B-9BB0-41AE-94E6-5E36A95E078A}"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1895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317045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366E1E5-C538-46C7-AFD8-760E28E018E7}"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89325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366E1E5-C538-46C7-AFD8-760E28E018E7}"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116488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6E1E5-C538-46C7-AFD8-760E28E018E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234839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366E1E5-C538-46C7-AFD8-760E28E018E7}" type="datetimeFigureOut">
              <a:rPr lang="en-US" smtClean="0"/>
              <a:t>8/10/2018</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145545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6E1E5-C538-46C7-AFD8-760E28E018E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307036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366E1E5-C538-46C7-AFD8-760E28E018E7}" type="datetimeFigureOut">
              <a:rPr lang="en-US" smtClean="0"/>
              <a:t>8/10/2018</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4001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305121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66E1E5-C538-46C7-AFD8-760E28E018E7}"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308883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66E1E5-C538-46C7-AFD8-760E28E018E7}"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342908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6E1E5-C538-46C7-AFD8-760E28E018E7}"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173739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4175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66E1E5-C538-46C7-AFD8-760E28E018E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D51B-9BB0-41AE-94E6-5E36A95E078A}" type="slidenum">
              <a:rPr lang="en-US" smtClean="0"/>
              <a:t>‹#›</a:t>
            </a:fld>
            <a:endParaRPr lang="en-US"/>
          </a:p>
        </p:txBody>
      </p:sp>
    </p:spTree>
    <p:extLst>
      <p:ext uri="{BB962C8B-B14F-4D97-AF65-F5344CB8AC3E}">
        <p14:creationId xmlns:p14="http://schemas.microsoft.com/office/powerpoint/2010/main" val="141516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66E1E5-C538-46C7-AFD8-760E28E018E7}" type="datetimeFigureOut">
              <a:rPr lang="en-US" smtClean="0"/>
              <a:t>8/10/2018</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872D51B-9BB0-41AE-94E6-5E36A95E078A}" type="slidenum">
              <a:rPr lang="en-US" smtClean="0"/>
              <a:t>‹#›</a:t>
            </a:fld>
            <a:endParaRPr lang="en-US"/>
          </a:p>
        </p:txBody>
      </p:sp>
    </p:spTree>
    <p:extLst>
      <p:ext uri="{BB962C8B-B14F-4D97-AF65-F5344CB8AC3E}">
        <p14:creationId xmlns:p14="http://schemas.microsoft.com/office/powerpoint/2010/main" val="259144251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joshstevens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2286000"/>
            <a:ext cx="7772400" cy="1276574"/>
          </a:xfrm>
        </p:spPr>
        <p:txBody>
          <a:bodyPr>
            <a:normAutofit/>
          </a:bodyPr>
          <a:lstStyle/>
          <a:p>
            <a:pPr algn="ctr"/>
            <a:r>
              <a:rPr lang="en-US" sz="8000" dirty="0" smtClean="0">
                <a:solidFill>
                  <a:srgbClr val="FF0000"/>
                </a:solidFill>
                <a:latin typeface="Berlin Sans FB Demi" panose="020E0802020502020306" pitchFamily="34" charset="0"/>
              </a:rPr>
              <a:t>Be Kind…</a:t>
            </a:r>
            <a:endParaRPr lang="en-US" sz="8000" dirty="0">
              <a:solidFill>
                <a:srgbClr val="FF0000"/>
              </a:solidFill>
              <a:latin typeface="Berlin Sans FB Demi" panose="020E0802020502020306" pitchFamily="34" charset="0"/>
            </a:endParaRPr>
          </a:p>
        </p:txBody>
      </p:sp>
      <p:sp>
        <p:nvSpPr>
          <p:cNvPr id="3" name="Subtitle 2"/>
          <p:cNvSpPr>
            <a:spLocks noGrp="1"/>
          </p:cNvSpPr>
          <p:nvPr>
            <p:ph type="subTitle" idx="1"/>
          </p:nvPr>
        </p:nvSpPr>
        <p:spPr>
          <a:xfrm>
            <a:off x="1371600" y="3581400"/>
            <a:ext cx="6400800" cy="2057400"/>
          </a:xfrm>
        </p:spPr>
        <p:txBody>
          <a:bodyPr>
            <a:normAutofit/>
          </a:bodyPr>
          <a:lstStyle/>
          <a:p>
            <a:pPr algn="ctr"/>
            <a:r>
              <a:rPr lang="en-US" sz="3200" dirty="0" err="1">
                <a:latin typeface="Comic Sans MS" panose="030F0702030302020204" pitchFamily="66" charset="0"/>
              </a:rPr>
              <a:t>Vassiliadis</a:t>
            </a:r>
            <a:r>
              <a:rPr lang="en-US" sz="3200" dirty="0">
                <a:latin typeface="Comic Sans MS" panose="030F0702030302020204" pitchFamily="66" charset="0"/>
              </a:rPr>
              <a:t> Elementary School is teaming up with the Josh Stevens Foundation </a:t>
            </a:r>
            <a:r>
              <a:rPr lang="en-US" sz="3200" dirty="0" smtClean="0">
                <a:latin typeface="Comic Sans MS" panose="030F0702030302020204" pitchFamily="66" charset="0"/>
              </a:rPr>
              <a:t>again to be a proud Be </a:t>
            </a:r>
            <a:r>
              <a:rPr lang="en-US" sz="3200" dirty="0">
                <a:latin typeface="Comic Sans MS" panose="030F0702030302020204" pitchFamily="66" charset="0"/>
              </a:rPr>
              <a:t>Kind school!</a:t>
            </a:r>
          </a:p>
          <a:p>
            <a:pPr algn="ctr"/>
            <a:endParaRPr lang="en-US" dirty="0" smtClean="0">
              <a:solidFill>
                <a:srgbClr val="CC0000"/>
              </a:solidFill>
            </a:endParaRPr>
          </a:p>
          <a:p>
            <a:endParaRPr lang="en-US" dirty="0" smtClean="0">
              <a:solidFill>
                <a:srgbClr val="CC0000"/>
              </a:solidFill>
            </a:endParaRPr>
          </a:p>
          <a:p>
            <a:endParaRPr lang="en-US" dirty="0" smtClean="0">
              <a:solidFill>
                <a:srgbClr val="00B050"/>
              </a:solidFill>
            </a:endParaRPr>
          </a:p>
        </p:txBody>
      </p:sp>
      <p:pic>
        <p:nvPicPr>
          <p:cNvPr id="5" name="Picture 3" descr="We Believe"/>
          <p:cNvPicPr>
            <a:picLocks noChangeAspect="1" noChangeArrowheads="1"/>
          </p:cNvPicPr>
          <p:nvPr/>
        </p:nvPicPr>
        <p:blipFill>
          <a:blip r:embed="rId3"/>
          <a:srcRect/>
          <a:stretch>
            <a:fillRect/>
          </a:stretch>
        </p:blipFill>
        <p:spPr bwMode="auto">
          <a:xfrm>
            <a:off x="2065468" y="5715000"/>
            <a:ext cx="5086350" cy="84772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90426"/>
            <a:ext cx="2049332" cy="1885950"/>
          </a:xfrm>
          <a:prstGeom prst="rect">
            <a:avLst/>
          </a:prstGeom>
          <a:noFill/>
        </p:spPr>
      </p:pic>
      <p:pic>
        <p:nvPicPr>
          <p:cNvPr id="7" name="Picture 2" descr="https://static.wixstatic.com/media/35dfa7_9b47438e3fe847beb551aa3dd9d3f54b~mv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643" y="499951"/>
            <a:ext cx="2181142"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1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2667000" y="1905000"/>
            <a:ext cx="5867400" cy="1371600"/>
          </a:xfrm>
        </p:spPr>
        <p:txBody>
          <a:bodyPr>
            <a:normAutofit fontScale="70000" lnSpcReduction="20000"/>
          </a:bodyPr>
          <a:lstStyle/>
          <a:p>
            <a:pPr algn="ctr" eaLnBrk="1" hangingPunct="1">
              <a:buFont typeface="Wingdings" pitchFamily="2" charset="2"/>
              <a:buNone/>
            </a:pPr>
            <a:r>
              <a:rPr lang="en-US" sz="6000" dirty="0" smtClean="0">
                <a:latin typeface="Kristen ITC" panose="03050502040202030202" pitchFamily="66" charset="0"/>
              </a:rPr>
              <a:t>What does being kind </a:t>
            </a:r>
          </a:p>
          <a:p>
            <a:pPr algn="ctr" eaLnBrk="1" hangingPunct="1">
              <a:buFont typeface="Wingdings" pitchFamily="2" charset="2"/>
              <a:buNone/>
            </a:pPr>
            <a:r>
              <a:rPr lang="en-US" sz="6000" dirty="0" smtClean="0">
                <a:latin typeface="Kristen ITC" panose="03050502040202030202" pitchFamily="66" charset="0"/>
              </a:rPr>
              <a:t>look like?</a:t>
            </a:r>
          </a:p>
        </p:txBody>
      </p:sp>
      <p:pic>
        <p:nvPicPr>
          <p:cNvPr id="17410" name="Picture 3" descr="C:\Documents and Settings\BarnsKM\Local Settings\Temporary Internet Files\Content.IE5\AX832NRW\MC900233062[1].wmf"/>
          <p:cNvPicPr>
            <a:picLocks noChangeAspect="1" noChangeArrowheads="1"/>
          </p:cNvPicPr>
          <p:nvPr/>
        </p:nvPicPr>
        <p:blipFill>
          <a:blip r:embed="rId3"/>
          <a:srcRect/>
          <a:stretch>
            <a:fillRect/>
          </a:stretch>
        </p:blipFill>
        <p:spPr bwMode="auto">
          <a:xfrm>
            <a:off x="457200" y="1676400"/>
            <a:ext cx="2438400" cy="3475038"/>
          </a:xfrm>
          <a:prstGeom prst="rect">
            <a:avLst/>
          </a:prstGeom>
          <a:noFill/>
          <a:ln w="9525">
            <a:noFill/>
            <a:miter lim="800000"/>
            <a:headEnd/>
            <a:tailEnd/>
          </a:ln>
        </p:spPr>
      </p:pic>
    </p:spTree>
    <p:extLst>
      <p:ext uri="{BB962C8B-B14F-4D97-AF65-F5344CB8AC3E}">
        <p14:creationId xmlns:p14="http://schemas.microsoft.com/office/powerpoint/2010/main" val="49833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14601"/>
            <a:ext cx="5373688" cy="685800"/>
          </a:xfrm>
        </p:spPr>
        <p:txBody>
          <a:bodyPr>
            <a:normAutofit fontScale="90000"/>
          </a:bodyPr>
          <a:lstStyle/>
          <a:p>
            <a:pPr algn="ctr"/>
            <a:r>
              <a:rPr lang="en-US" sz="2800" dirty="0" smtClean="0">
                <a:solidFill>
                  <a:srgbClr val="00B050"/>
                </a:solidFill>
                <a:latin typeface="Kristen ITC" panose="03050502040202030202" pitchFamily="66" charset="0"/>
              </a:rPr>
              <a:t>What Does </a:t>
            </a:r>
            <a:r>
              <a:rPr lang="en-US" sz="2800" dirty="0">
                <a:solidFill>
                  <a:srgbClr val="00B050"/>
                </a:solidFill>
                <a:latin typeface="Kristen ITC" panose="03050502040202030202" pitchFamily="66" charset="0"/>
              </a:rPr>
              <a:t>K</a:t>
            </a:r>
            <a:r>
              <a:rPr lang="en-US" sz="2800" dirty="0" smtClean="0">
                <a:solidFill>
                  <a:srgbClr val="00B050"/>
                </a:solidFill>
                <a:latin typeface="Kristen ITC" panose="03050502040202030202" pitchFamily="66" charset="0"/>
              </a:rPr>
              <a:t>indness </a:t>
            </a:r>
            <a:r>
              <a:rPr lang="en-US" sz="2800" dirty="0">
                <a:solidFill>
                  <a:srgbClr val="00B050"/>
                </a:solidFill>
                <a:latin typeface="Kristen ITC" panose="03050502040202030202" pitchFamily="66" charset="0"/>
              </a:rPr>
              <a:t>L</a:t>
            </a:r>
            <a:r>
              <a:rPr lang="en-US" sz="2800" dirty="0" smtClean="0">
                <a:solidFill>
                  <a:srgbClr val="00B050"/>
                </a:solidFill>
                <a:latin typeface="Kristen ITC" panose="03050502040202030202" pitchFamily="66" charset="0"/>
              </a:rPr>
              <a:t>ook </a:t>
            </a:r>
            <a:r>
              <a:rPr lang="en-US" sz="2800" dirty="0">
                <a:solidFill>
                  <a:srgbClr val="00B050"/>
                </a:solidFill>
                <a:latin typeface="Kristen ITC" panose="03050502040202030202" pitchFamily="66" charset="0"/>
              </a:rPr>
              <a:t>L</a:t>
            </a:r>
            <a:r>
              <a:rPr lang="en-US" sz="2800" dirty="0" smtClean="0">
                <a:solidFill>
                  <a:srgbClr val="00B050"/>
                </a:solidFill>
                <a:latin typeface="Kristen ITC" panose="03050502040202030202" pitchFamily="66" charset="0"/>
              </a:rPr>
              <a:t>ike?</a:t>
            </a:r>
            <a:endParaRPr lang="en-US" sz="2800" dirty="0">
              <a:solidFill>
                <a:srgbClr val="00B050"/>
              </a:solidFill>
              <a:latin typeface="Kristen ITC" panose="03050502040202030202" pitchFamily="66" charset="0"/>
            </a:endParaRPr>
          </a:p>
        </p:txBody>
      </p:sp>
      <p:sp>
        <p:nvSpPr>
          <p:cNvPr id="4" name="Text Placeholder 3"/>
          <p:cNvSpPr>
            <a:spLocks noGrp="1"/>
          </p:cNvSpPr>
          <p:nvPr>
            <p:ph type="body" sz="half" idx="2"/>
          </p:nvPr>
        </p:nvSpPr>
        <p:spPr>
          <a:xfrm>
            <a:off x="2057400" y="3352800"/>
            <a:ext cx="5029200" cy="3733799"/>
          </a:xfrm>
        </p:spPr>
        <p:txBody>
          <a:bodyPr>
            <a:noAutofit/>
          </a:bodyPr>
          <a:lstStyle/>
          <a:p>
            <a:pPr algn="ctr"/>
            <a:r>
              <a:rPr lang="en-US" dirty="0" smtClean="0">
                <a:solidFill>
                  <a:srgbClr val="CC0099"/>
                </a:solidFill>
                <a:latin typeface="Comic Sans MS" panose="030F0702030302020204" pitchFamily="66" charset="0"/>
              </a:rPr>
              <a:t>Working as a team</a:t>
            </a:r>
          </a:p>
          <a:p>
            <a:pPr algn="ctr"/>
            <a:r>
              <a:rPr lang="en-US" dirty="0" smtClean="0">
                <a:solidFill>
                  <a:srgbClr val="00B050"/>
                </a:solidFill>
                <a:latin typeface="Comic Sans MS" panose="030F0702030302020204" pitchFamily="66" charset="0"/>
              </a:rPr>
              <a:t>Sharing</a:t>
            </a:r>
          </a:p>
          <a:p>
            <a:pPr algn="ctr"/>
            <a:r>
              <a:rPr lang="en-US" dirty="0" smtClean="0">
                <a:solidFill>
                  <a:srgbClr val="CC0099"/>
                </a:solidFill>
                <a:latin typeface="Comic Sans MS" panose="030F0702030302020204" pitchFamily="66" charset="0"/>
              </a:rPr>
              <a:t>Standing up for someone being teased</a:t>
            </a:r>
          </a:p>
          <a:p>
            <a:pPr algn="ctr"/>
            <a:r>
              <a:rPr lang="en-US" dirty="0" smtClean="0">
                <a:solidFill>
                  <a:srgbClr val="00B050"/>
                </a:solidFill>
                <a:latin typeface="Comic Sans MS" panose="030F0702030302020204" pitchFamily="66" charset="0"/>
              </a:rPr>
              <a:t>Letting someone borrow school supplies</a:t>
            </a:r>
          </a:p>
          <a:p>
            <a:pPr algn="ctr"/>
            <a:r>
              <a:rPr lang="en-US" dirty="0" smtClean="0">
                <a:solidFill>
                  <a:srgbClr val="CC0099"/>
                </a:solidFill>
                <a:latin typeface="Comic Sans MS" panose="030F0702030302020204" pitchFamily="66" charset="0"/>
              </a:rPr>
              <a:t>Giving a high five, hug, or smile</a:t>
            </a:r>
          </a:p>
          <a:p>
            <a:pPr algn="ctr"/>
            <a:r>
              <a:rPr lang="en-US" dirty="0" smtClean="0">
                <a:solidFill>
                  <a:srgbClr val="00B050"/>
                </a:solidFill>
                <a:latin typeface="Comic Sans MS" panose="030F0702030302020204" pitchFamily="66" charset="0"/>
              </a:rPr>
              <a:t>Teaching someone how to do something</a:t>
            </a:r>
          </a:p>
          <a:p>
            <a:pPr algn="ctr"/>
            <a:r>
              <a:rPr lang="en-US" dirty="0" smtClean="0">
                <a:solidFill>
                  <a:srgbClr val="CC0099"/>
                </a:solidFill>
                <a:latin typeface="Comic Sans MS" panose="030F0702030302020204" pitchFamily="66" charset="0"/>
              </a:rPr>
              <a:t>Helping </a:t>
            </a:r>
            <a:r>
              <a:rPr lang="en-US" dirty="0">
                <a:solidFill>
                  <a:srgbClr val="CC0099"/>
                </a:solidFill>
                <a:latin typeface="Comic Sans MS" panose="030F0702030302020204" pitchFamily="66" charset="0"/>
              </a:rPr>
              <a:t>someone who is hurt</a:t>
            </a:r>
          </a:p>
          <a:p>
            <a:pPr algn="ctr"/>
            <a:r>
              <a:rPr lang="en-US" dirty="0" smtClean="0">
                <a:solidFill>
                  <a:srgbClr val="00B050"/>
                </a:solidFill>
                <a:latin typeface="Comic Sans MS" panose="030F0702030302020204" pitchFamily="66" charset="0"/>
              </a:rPr>
              <a:t>Inviting someone to join you at lunch</a:t>
            </a:r>
          </a:p>
          <a:p>
            <a:pPr algn="ctr"/>
            <a:r>
              <a:rPr lang="en-US" dirty="0" smtClean="0">
                <a:solidFill>
                  <a:srgbClr val="CC0099"/>
                </a:solidFill>
                <a:latin typeface="Comic Sans MS" panose="030F0702030302020204" pitchFamily="66" charset="0"/>
              </a:rPr>
              <a:t>Cheering someone up who is having a bad day</a:t>
            </a:r>
          </a:p>
          <a:p>
            <a:pPr algn="ctr"/>
            <a:r>
              <a:rPr lang="en-US" dirty="0" smtClean="0">
                <a:solidFill>
                  <a:srgbClr val="00B050"/>
                </a:solidFill>
                <a:latin typeface="Comic Sans MS" panose="030F0702030302020204" pitchFamily="66" charset="0"/>
              </a:rPr>
              <a:t>Holding the door for someone</a:t>
            </a:r>
            <a:endParaRPr lang="en-US" dirty="0">
              <a:solidFill>
                <a:srgbClr val="00B050"/>
              </a:solidFill>
              <a:latin typeface="Comic Sans MS" panose="030F0702030302020204" pitchFamily="66" charset="0"/>
            </a:endParaRPr>
          </a:p>
        </p:txBody>
      </p:sp>
      <p:pic>
        <p:nvPicPr>
          <p:cNvPr id="5" name="Picture 4" descr="https://img.washingtonpost.com/rf/image_1484w/2010-2019/WashingtonPost/2013/01/02/Style/Images/kd3kids.jpg?uuid=F04QLFT4EeKmE-yNOUU1x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76200"/>
            <a:ext cx="2590800" cy="2286000"/>
          </a:xfrm>
          <a:prstGeom prst="rect">
            <a:avLst/>
          </a:prstGeom>
          <a:noFill/>
          <a:ln>
            <a:noFill/>
          </a:ln>
        </p:spPr>
      </p:pic>
    </p:spTree>
    <p:extLst>
      <p:ext uri="{BB962C8B-B14F-4D97-AF65-F5344CB8AC3E}">
        <p14:creationId xmlns:p14="http://schemas.microsoft.com/office/powerpoint/2010/main" val="19620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2667000" y="1905000"/>
            <a:ext cx="5867400" cy="1371600"/>
          </a:xfrm>
        </p:spPr>
        <p:txBody>
          <a:bodyPr>
            <a:normAutofit fontScale="70000" lnSpcReduction="20000"/>
          </a:bodyPr>
          <a:lstStyle/>
          <a:p>
            <a:pPr algn="ctr" eaLnBrk="1" hangingPunct="1">
              <a:buFont typeface="Wingdings" pitchFamily="2" charset="2"/>
              <a:buNone/>
            </a:pPr>
            <a:r>
              <a:rPr lang="en-US" sz="6000" dirty="0" smtClean="0">
                <a:latin typeface="Kristen ITC" panose="03050502040202030202" pitchFamily="66" charset="0"/>
              </a:rPr>
              <a:t>What does being kind </a:t>
            </a:r>
          </a:p>
          <a:p>
            <a:pPr algn="ctr" eaLnBrk="1" hangingPunct="1">
              <a:buFont typeface="Wingdings" pitchFamily="2" charset="2"/>
              <a:buNone/>
            </a:pPr>
            <a:r>
              <a:rPr lang="en-US" sz="6000" dirty="0" smtClean="0">
                <a:latin typeface="Kristen ITC" panose="03050502040202030202" pitchFamily="66" charset="0"/>
              </a:rPr>
              <a:t>sound like?</a:t>
            </a:r>
          </a:p>
        </p:txBody>
      </p:sp>
      <p:pic>
        <p:nvPicPr>
          <p:cNvPr id="3075" name="Picture 3" descr="C:\Documents and Settings\DavisBS.AD\Local Settings\Temporary Internet Files\Content.IE5\V5MTKGEO\MC9000979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0"/>
            <a:ext cx="1676400" cy="284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927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38400"/>
            <a:ext cx="5449888" cy="533400"/>
          </a:xfrm>
        </p:spPr>
        <p:txBody>
          <a:bodyPr>
            <a:normAutofit fontScale="90000"/>
          </a:bodyPr>
          <a:lstStyle/>
          <a:p>
            <a:pPr algn="ctr"/>
            <a:r>
              <a:rPr lang="en-US" sz="2800" dirty="0" smtClean="0">
                <a:solidFill>
                  <a:srgbClr val="FF0000"/>
                </a:solidFill>
                <a:latin typeface="Kristen ITC" panose="03050502040202030202" pitchFamily="66" charset="0"/>
              </a:rPr>
              <a:t>What Does Kindness Sound Like?</a:t>
            </a:r>
            <a:endParaRPr lang="en-US" sz="2800" dirty="0">
              <a:solidFill>
                <a:srgbClr val="FF0000"/>
              </a:solidFill>
              <a:latin typeface="Kristen ITC" panose="03050502040202030202" pitchFamily="66" charset="0"/>
            </a:endParaRPr>
          </a:p>
        </p:txBody>
      </p:sp>
      <p:sp>
        <p:nvSpPr>
          <p:cNvPr id="4" name="Text Placeholder 3"/>
          <p:cNvSpPr>
            <a:spLocks noGrp="1"/>
          </p:cNvSpPr>
          <p:nvPr>
            <p:ph type="body" sz="half" idx="2"/>
          </p:nvPr>
        </p:nvSpPr>
        <p:spPr>
          <a:xfrm>
            <a:off x="1828800" y="3048000"/>
            <a:ext cx="5562600" cy="3505200"/>
          </a:xfrm>
        </p:spPr>
        <p:txBody>
          <a:bodyPr>
            <a:normAutofit fontScale="85000" lnSpcReduction="20000"/>
          </a:bodyPr>
          <a:lstStyle/>
          <a:p>
            <a:pPr algn="ctr"/>
            <a:r>
              <a:rPr lang="en-US" sz="1800" b="1" dirty="0" smtClean="0">
                <a:solidFill>
                  <a:srgbClr val="3399FF"/>
                </a:solidFill>
                <a:latin typeface="Comic Sans MS" panose="030F0702030302020204" pitchFamily="66" charset="0"/>
              </a:rPr>
              <a:t>“Let </a:t>
            </a:r>
            <a:r>
              <a:rPr lang="en-US" sz="1800" b="1" dirty="0" smtClean="0">
                <a:solidFill>
                  <a:srgbClr val="3399FF"/>
                </a:solidFill>
                <a:latin typeface="Comic Sans MS" panose="030F0702030302020204" pitchFamily="66" charset="0"/>
              </a:rPr>
              <a:t>me give you a hand with that</a:t>
            </a:r>
            <a:r>
              <a:rPr lang="en-US" sz="1800" b="1" dirty="0" smtClean="0">
                <a:solidFill>
                  <a:srgbClr val="3399FF"/>
                </a:solidFill>
                <a:latin typeface="Comic Sans MS" panose="030F0702030302020204" pitchFamily="66" charset="0"/>
              </a:rPr>
              <a:t>.”</a:t>
            </a:r>
            <a:endParaRPr lang="en-US" sz="1800" b="1" dirty="0" smtClean="0">
              <a:solidFill>
                <a:srgbClr val="3399FF"/>
              </a:solidFill>
              <a:latin typeface="Comic Sans MS" panose="030F0702030302020204" pitchFamily="66" charset="0"/>
            </a:endParaRPr>
          </a:p>
          <a:p>
            <a:pPr algn="ctr"/>
            <a:r>
              <a:rPr lang="en-US" sz="1800" b="1" dirty="0" smtClean="0">
                <a:solidFill>
                  <a:srgbClr val="FF0000"/>
                </a:solidFill>
                <a:latin typeface="Comic Sans MS" panose="030F0702030302020204" pitchFamily="66" charset="0"/>
              </a:rPr>
              <a:t>“Would </a:t>
            </a:r>
            <a:r>
              <a:rPr lang="en-US" sz="1800" b="1" dirty="0" smtClean="0">
                <a:solidFill>
                  <a:srgbClr val="FF0000"/>
                </a:solidFill>
                <a:latin typeface="Comic Sans MS" panose="030F0702030302020204" pitchFamily="66" charset="0"/>
              </a:rPr>
              <a:t>you like to play with us</a:t>
            </a:r>
            <a:r>
              <a:rPr lang="en-US" sz="1800" b="1" dirty="0" smtClean="0">
                <a:solidFill>
                  <a:srgbClr val="FF0000"/>
                </a:solidFill>
                <a:latin typeface="Comic Sans MS" panose="030F0702030302020204" pitchFamily="66" charset="0"/>
              </a:rPr>
              <a:t>?”</a:t>
            </a:r>
            <a:endParaRPr lang="en-US" sz="1800" b="1" dirty="0" smtClean="0">
              <a:solidFill>
                <a:srgbClr val="FF0000"/>
              </a:solidFill>
              <a:latin typeface="Comic Sans MS" panose="030F0702030302020204" pitchFamily="66" charset="0"/>
            </a:endParaRPr>
          </a:p>
          <a:p>
            <a:pPr algn="ctr"/>
            <a:r>
              <a:rPr lang="en-US" sz="1800" b="1" dirty="0" smtClean="0">
                <a:solidFill>
                  <a:srgbClr val="3399FF"/>
                </a:solidFill>
                <a:latin typeface="Comic Sans MS" panose="030F0702030302020204" pitchFamily="66" charset="0"/>
              </a:rPr>
              <a:t>“Good </a:t>
            </a:r>
            <a:r>
              <a:rPr lang="en-US" sz="1800" b="1" dirty="0" smtClean="0">
                <a:solidFill>
                  <a:srgbClr val="3399FF"/>
                </a:solidFill>
                <a:latin typeface="Comic Sans MS" panose="030F0702030302020204" pitchFamily="66" charset="0"/>
              </a:rPr>
              <a:t>try. You’ll get it next time</a:t>
            </a:r>
            <a:r>
              <a:rPr lang="en-US" sz="1800" b="1" dirty="0" smtClean="0">
                <a:solidFill>
                  <a:srgbClr val="3399FF"/>
                </a:solidFill>
                <a:latin typeface="Comic Sans MS" panose="030F0702030302020204" pitchFamily="66" charset="0"/>
              </a:rPr>
              <a:t>.”</a:t>
            </a:r>
            <a:endParaRPr lang="en-US" sz="1800" b="1" dirty="0" smtClean="0">
              <a:solidFill>
                <a:srgbClr val="3399FF"/>
              </a:solidFill>
              <a:latin typeface="Comic Sans MS" panose="030F0702030302020204" pitchFamily="66" charset="0"/>
            </a:endParaRPr>
          </a:p>
          <a:p>
            <a:pPr algn="ctr"/>
            <a:r>
              <a:rPr lang="en-US" sz="1800" b="1" dirty="0" smtClean="0">
                <a:solidFill>
                  <a:srgbClr val="FF0000"/>
                </a:solidFill>
                <a:latin typeface="Comic Sans MS" panose="030F0702030302020204" pitchFamily="66" charset="0"/>
              </a:rPr>
              <a:t>“You </a:t>
            </a:r>
            <a:r>
              <a:rPr lang="en-US" sz="1800" b="1" dirty="0" smtClean="0">
                <a:solidFill>
                  <a:srgbClr val="FF0000"/>
                </a:solidFill>
                <a:latin typeface="Comic Sans MS" panose="030F0702030302020204" pitchFamily="66" charset="0"/>
              </a:rPr>
              <a:t>can go first</a:t>
            </a:r>
            <a:r>
              <a:rPr lang="en-US" sz="1800" b="1" dirty="0" smtClean="0">
                <a:solidFill>
                  <a:srgbClr val="FF0000"/>
                </a:solidFill>
                <a:latin typeface="Comic Sans MS" panose="030F0702030302020204" pitchFamily="66" charset="0"/>
              </a:rPr>
              <a:t>.”</a:t>
            </a:r>
            <a:endParaRPr lang="en-US" sz="1800" b="1" dirty="0" smtClean="0">
              <a:solidFill>
                <a:srgbClr val="FF0000"/>
              </a:solidFill>
              <a:latin typeface="Comic Sans MS" panose="030F0702030302020204" pitchFamily="66" charset="0"/>
            </a:endParaRPr>
          </a:p>
          <a:p>
            <a:pPr algn="ctr"/>
            <a:r>
              <a:rPr lang="en-US" sz="1800" b="1" dirty="0" smtClean="0">
                <a:solidFill>
                  <a:srgbClr val="3399FF"/>
                </a:solidFill>
                <a:latin typeface="Comic Sans MS" panose="030F0702030302020204" pitchFamily="66" charset="0"/>
              </a:rPr>
              <a:t>“Are </a:t>
            </a:r>
            <a:r>
              <a:rPr lang="en-US" sz="1800" b="1" dirty="0" smtClean="0">
                <a:solidFill>
                  <a:srgbClr val="3399FF"/>
                </a:solidFill>
                <a:latin typeface="Comic Sans MS" panose="030F0702030302020204" pitchFamily="66" charset="0"/>
              </a:rPr>
              <a:t>you OK</a:t>
            </a:r>
            <a:r>
              <a:rPr lang="en-US" sz="1800" b="1" dirty="0" smtClean="0">
                <a:solidFill>
                  <a:srgbClr val="3399FF"/>
                </a:solidFill>
                <a:latin typeface="Comic Sans MS" panose="030F0702030302020204" pitchFamily="66" charset="0"/>
              </a:rPr>
              <a:t>?”</a:t>
            </a:r>
            <a:endParaRPr lang="en-US" sz="1800" b="1" dirty="0">
              <a:solidFill>
                <a:srgbClr val="3399FF"/>
              </a:solidFill>
              <a:latin typeface="Comic Sans MS" panose="030F0702030302020204" pitchFamily="66" charset="0"/>
            </a:endParaRPr>
          </a:p>
          <a:p>
            <a:pPr algn="ctr"/>
            <a:r>
              <a:rPr lang="en-US" sz="1800" b="1" dirty="0" smtClean="0">
                <a:solidFill>
                  <a:srgbClr val="FF0000"/>
                </a:solidFill>
                <a:latin typeface="Comic Sans MS" panose="030F0702030302020204" pitchFamily="66" charset="0"/>
              </a:rPr>
              <a:t>“That </a:t>
            </a:r>
            <a:r>
              <a:rPr lang="en-US" sz="1800" b="1" dirty="0" smtClean="0">
                <a:solidFill>
                  <a:srgbClr val="FF0000"/>
                </a:solidFill>
                <a:latin typeface="Comic Sans MS" panose="030F0702030302020204" pitchFamily="66" charset="0"/>
              </a:rPr>
              <a:t>was an awesome idea</a:t>
            </a:r>
            <a:r>
              <a:rPr lang="en-US" sz="1800" b="1" dirty="0" smtClean="0">
                <a:solidFill>
                  <a:srgbClr val="FF0000"/>
                </a:solidFill>
                <a:latin typeface="Comic Sans MS" panose="030F0702030302020204" pitchFamily="66" charset="0"/>
              </a:rPr>
              <a:t>!”</a:t>
            </a:r>
            <a:endParaRPr lang="en-US" sz="1800" b="1" dirty="0" smtClean="0">
              <a:solidFill>
                <a:srgbClr val="FF0000"/>
              </a:solidFill>
              <a:latin typeface="Comic Sans MS" panose="030F0702030302020204" pitchFamily="66" charset="0"/>
            </a:endParaRPr>
          </a:p>
          <a:p>
            <a:pPr algn="ctr"/>
            <a:r>
              <a:rPr lang="en-US" sz="1800" b="1" dirty="0" smtClean="0">
                <a:solidFill>
                  <a:srgbClr val="3399FF"/>
                </a:solidFill>
                <a:latin typeface="Comic Sans MS" panose="030F0702030302020204" pitchFamily="66" charset="0"/>
              </a:rPr>
              <a:t>“Good </a:t>
            </a:r>
            <a:r>
              <a:rPr lang="en-US" sz="1800" b="1" dirty="0" smtClean="0">
                <a:solidFill>
                  <a:srgbClr val="3399FF"/>
                </a:solidFill>
                <a:latin typeface="Comic Sans MS" panose="030F0702030302020204" pitchFamily="66" charset="0"/>
              </a:rPr>
              <a:t>luck</a:t>
            </a:r>
            <a:r>
              <a:rPr lang="en-US" sz="1800" b="1" dirty="0" smtClean="0">
                <a:solidFill>
                  <a:srgbClr val="3399FF"/>
                </a:solidFill>
                <a:latin typeface="Comic Sans MS" panose="030F0702030302020204" pitchFamily="66" charset="0"/>
              </a:rPr>
              <a:t>.”</a:t>
            </a:r>
            <a:endParaRPr lang="en-US" sz="1800" b="1" dirty="0" smtClean="0">
              <a:solidFill>
                <a:srgbClr val="3399FF"/>
              </a:solidFill>
              <a:latin typeface="Comic Sans MS" panose="030F0702030302020204" pitchFamily="66" charset="0"/>
            </a:endParaRPr>
          </a:p>
          <a:p>
            <a:pPr algn="ctr"/>
            <a:r>
              <a:rPr lang="en-US" sz="1800" b="1" dirty="0" smtClean="0">
                <a:solidFill>
                  <a:srgbClr val="FF0000"/>
                </a:solidFill>
                <a:latin typeface="Comic Sans MS" panose="030F0702030302020204" pitchFamily="66" charset="0"/>
              </a:rPr>
              <a:t>“I </a:t>
            </a:r>
            <a:r>
              <a:rPr lang="en-US" sz="1800" b="1" dirty="0" smtClean="0">
                <a:solidFill>
                  <a:srgbClr val="FF0000"/>
                </a:solidFill>
                <a:latin typeface="Comic Sans MS" panose="030F0702030302020204" pitchFamily="66" charset="0"/>
              </a:rPr>
              <a:t>know you can do it</a:t>
            </a:r>
            <a:r>
              <a:rPr lang="en-US" sz="1800" b="1" dirty="0" smtClean="0">
                <a:solidFill>
                  <a:srgbClr val="FF0000"/>
                </a:solidFill>
                <a:latin typeface="Comic Sans MS" panose="030F0702030302020204" pitchFamily="66" charset="0"/>
              </a:rPr>
              <a:t>!”</a:t>
            </a:r>
            <a:endParaRPr lang="en-US" sz="1800" b="1" dirty="0" smtClean="0">
              <a:solidFill>
                <a:srgbClr val="FF0000"/>
              </a:solidFill>
              <a:latin typeface="Comic Sans MS" panose="030F0702030302020204" pitchFamily="66" charset="0"/>
            </a:endParaRPr>
          </a:p>
          <a:p>
            <a:pPr algn="ctr"/>
            <a:r>
              <a:rPr lang="en-US" sz="1800" b="1" dirty="0" smtClean="0">
                <a:solidFill>
                  <a:srgbClr val="3399FF"/>
                </a:solidFill>
                <a:latin typeface="Comic Sans MS" panose="030F0702030302020204" pitchFamily="66" charset="0"/>
              </a:rPr>
              <a:t>“Do </a:t>
            </a:r>
            <a:r>
              <a:rPr lang="en-US" sz="1800" b="1" dirty="0" smtClean="0">
                <a:solidFill>
                  <a:srgbClr val="3399FF"/>
                </a:solidFill>
                <a:latin typeface="Comic Sans MS" panose="030F0702030302020204" pitchFamily="66" charset="0"/>
              </a:rPr>
              <a:t>you want to be my partner</a:t>
            </a:r>
            <a:r>
              <a:rPr lang="en-US" sz="1800" b="1" dirty="0" smtClean="0">
                <a:solidFill>
                  <a:srgbClr val="3399FF"/>
                </a:solidFill>
                <a:latin typeface="Comic Sans MS" panose="030F0702030302020204" pitchFamily="66" charset="0"/>
              </a:rPr>
              <a:t>?”</a:t>
            </a:r>
            <a:endParaRPr lang="en-US" sz="1800" b="1" dirty="0" smtClean="0">
              <a:solidFill>
                <a:srgbClr val="3399FF"/>
              </a:solidFill>
              <a:latin typeface="Comic Sans MS" panose="030F0702030302020204" pitchFamily="66" charset="0"/>
            </a:endParaRPr>
          </a:p>
          <a:p>
            <a:pPr algn="ctr"/>
            <a:r>
              <a:rPr lang="en-US" sz="1800" b="1" dirty="0" smtClean="0">
                <a:solidFill>
                  <a:srgbClr val="FF0000"/>
                </a:solidFill>
                <a:latin typeface="Comic Sans MS" panose="030F0702030302020204" pitchFamily="66" charset="0"/>
              </a:rPr>
              <a:t>“You </a:t>
            </a:r>
            <a:r>
              <a:rPr lang="en-US" sz="1800" b="1" dirty="0" smtClean="0">
                <a:solidFill>
                  <a:srgbClr val="FF0000"/>
                </a:solidFill>
                <a:latin typeface="Comic Sans MS" panose="030F0702030302020204" pitchFamily="66" charset="0"/>
              </a:rPr>
              <a:t>can borrow my crayons</a:t>
            </a:r>
            <a:r>
              <a:rPr lang="en-US" sz="1800" b="1" dirty="0" smtClean="0">
                <a:solidFill>
                  <a:srgbClr val="FF0000"/>
                </a:solidFill>
                <a:latin typeface="Comic Sans MS" panose="030F0702030302020204" pitchFamily="66" charset="0"/>
              </a:rPr>
              <a:t>.”</a:t>
            </a:r>
            <a:endParaRPr lang="en-US" sz="1800" b="1" dirty="0" smtClean="0">
              <a:solidFill>
                <a:srgbClr val="FF0000"/>
              </a:solidFill>
              <a:latin typeface="Comic Sans MS" panose="030F0702030302020204" pitchFamily="66" charset="0"/>
            </a:endParaRPr>
          </a:p>
          <a:p>
            <a:pPr algn="ctr"/>
            <a:r>
              <a:rPr lang="en-US" sz="1800" b="1" dirty="0" smtClean="0">
                <a:solidFill>
                  <a:srgbClr val="3399FF"/>
                </a:solidFill>
                <a:latin typeface="Comic Sans MS" panose="030F0702030302020204" pitchFamily="66" charset="0"/>
              </a:rPr>
              <a:t>“Is </a:t>
            </a:r>
            <a:r>
              <a:rPr lang="en-US" sz="1800" b="1" dirty="0" smtClean="0">
                <a:solidFill>
                  <a:srgbClr val="3399FF"/>
                </a:solidFill>
                <a:latin typeface="Comic Sans MS" panose="030F0702030302020204" pitchFamily="66" charset="0"/>
              </a:rPr>
              <a:t>there anything I can do to help</a:t>
            </a:r>
            <a:r>
              <a:rPr lang="en-US" sz="1800" b="1" dirty="0" smtClean="0">
                <a:solidFill>
                  <a:srgbClr val="3399FF"/>
                </a:solidFill>
                <a:latin typeface="Comic Sans MS" panose="030F0702030302020204" pitchFamily="66" charset="0"/>
              </a:rPr>
              <a:t>?”</a:t>
            </a:r>
            <a:endParaRPr lang="en-US" sz="1800" b="1" dirty="0" smtClean="0">
              <a:solidFill>
                <a:srgbClr val="3399FF"/>
              </a:solidFill>
              <a:latin typeface="Comic Sans MS" panose="030F0702030302020204" pitchFamily="66" charset="0"/>
            </a:endParaRPr>
          </a:p>
          <a:p>
            <a:pPr algn="ctr"/>
            <a:r>
              <a:rPr lang="en-US" sz="1800" b="1" dirty="0" smtClean="0">
                <a:solidFill>
                  <a:srgbClr val="FF0000"/>
                </a:solidFill>
                <a:latin typeface="Comic Sans MS" panose="030F0702030302020204" pitchFamily="66" charset="0"/>
              </a:rPr>
              <a:t>“You </a:t>
            </a:r>
            <a:r>
              <a:rPr lang="en-US" sz="1800" b="1" dirty="0" smtClean="0">
                <a:solidFill>
                  <a:srgbClr val="FF0000"/>
                </a:solidFill>
                <a:latin typeface="Comic Sans MS" panose="030F0702030302020204" pitchFamily="66" charset="0"/>
              </a:rPr>
              <a:t>did an amazing job</a:t>
            </a:r>
            <a:r>
              <a:rPr lang="en-US" sz="1800" b="1" dirty="0" smtClean="0">
                <a:solidFill>
                  <a:srgbClr val="FF0000"/>
                </a:solidFill>
                <a:latin typeface="Comic Sans MS" panose="030F0702030302020204" pitchFamily="66" charset="0"/>
              </a:rPr>
              <a:t>!”</a:t>
            </a:r>
            <a:endParaRPr lang="en-US" sz="1800" b="1" dirty="0" smtClean="0">
              <a:solidFill>
                <a:srgbClr val="FF0000"/>
              </a:solidFill>
              <a:latin typeface="Comic Sans MS" panose="030F0702030302020204" pitchFamily="66" charset="0"/>
            </a:endParaRPr>
          </a:p>
          <a:p>
            <a:endParaRPr lang="en-US" dirty="0" smtClean="0"/>
          </a:p>
        </p:txBody>
      </p:sp>
      <p:pic>
        <p:nvPicPr>
          <p:cNvPr id="5" name="Picture 4" descr="https://encrypted-tbn3.gstatic.com/images?q=tbn:ANd9GcR8kI-M-2MQEkAR_E03rTiF_djnOMXDkbOIVlm17jT_ZRflMdwi"/>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90500"/>
            <a:ext cx="1981200" cy="1878554"/>
          </a:xfrm>
          <a:prstGeom prst="rect">
            <a:avLst/>
          </a:prstGeom>
          <a:noFill/>
          <a:ln>
            <a:noFill/>
          </a:ln>
        </p:spPr>
      </p:pic>
      <p:sp>
        <p:nvSpPr>
          <p:cNvPr id="3" name="AutoShape 2" descr="data:image/jpeg;base64,/9j/4AAQSkZJRgABAQAAAQABAAD/2wCEAAkGBxQSEhIUEhQRFRASGBYXFRgVGRQUFhkVGRYXGBgYFRgbHigiGholIBUVITEhJSwrLy8uGCIzODMtNygtLiwBCgoKDg0OGhAQGiwkHyQsLCwvLC8sLCwsLC0sLC8sLCwsLCwsLCwsLCwsLCwsLCwsLCwsLCwsLCwsLCwsLCwsLP/AABEIAIYAhgMBEQACEQEDEQH/xAAbAAEAAQUBAAAAAAAAAAAAAAAABwECBAUGA//EAEMQAAICAQEFBAYHBAcJAAAAAAECAAMRBAUGEiExE0FhcQciMlGBkRRCUmJyobEjM1OCJDRDkqLB8RUWF3OTo7LC8P/EABsBAQADAQEBAQAAAAAAAAAAAAABAgQDBgUH/8QALhEAAgIBAgUCBgEFAQAAAAAAAAECAxEEBRIhMUFREzIGFCJhgZFxFkJSocEV/9oADAMBAAIRAxEAPwCcYAgCAIAgCAIAgCAIAgCAIAgCAIAgCAIAgCAIAgCAIAgCAIAgCAIAgCAIAgCAIAgCAIAgCAIAgCAIAgCAIAgCAIAgCAUgHjZqQATnkOp5ADzJ5SM4JSb6I5nae/ukpyDcjEd1WbT8xyH5yjsSN9G16m7nGJzWt9Kqf2dFzfjdax/hBlHevB9Sv4dsfvkkaq30n3H2dPSPxPa/6YlPXfg1L4cr7yZ4/wDEvU/wdN/3h/7yfXfgt/TlX+b/ANHvT6TbB7WnQ/hutT9Q0fMPujnL4cj/AGyZttH6T6zjjGprP8ly/oGl1emYrfh+6PtaZ0+yd8qrsBHpsY9yt2dn/Tf/ACJl1OLPmXaG+r3RZvtNtBHPCDh/ssCrY94B6jxEuZGmZUEFYAgCAIAgFjviBgj/AHr9I1VJNenC32jkTn9kp8SPbPgPynGdqXQ+5odlsuxKz6URltnb2o1ZzfazDuUeqg8lHL5zNKbZ6nTbdTp19C/JrRKm7C7CQSIAjCAjkQIJKEZjOCHFPqb7ZW9eopAVmF1Q+pbk4/A/tKfETrG1o+Vqtnovy0sP7Ek7sb6LcMKWbHNqnIN6DvNZ/tV/xefSaY2Jnk9btlumeWsrydtpdStih0YMjdCP/uvhOh809oAgCAWu2BAIh9Im+rWM+m07YrGVucHmx6FFPco7/fM11jTwj1Wz7Uklbav4RHuJnPUKOBILG73Q2CNdqOxLmv1WbiADdMcsfGda4cTPmbprZaWtSismw2juYyaeq2t2stttapa+EDmGcZzn7uZeVPIw6befUnKM1hJdTEv3M1icGa0/aP2YIdSBZ3KxHQ93nKei8mmO9aZptPoY7brarDHs88NooIBGe15eqB39Rzj05F//AGNPyWeqyU2tuzqdMnHai9nxcBZWVwr/AGWx0MiVbRfTbpRfPhi+ZfsvdXVahBZUi8DEhOJlQuQMkID16H5QqmyNRutFFnBJmpuqZGZWBV1JDA9QRyIlGsPB9CuxWRUo9GWSC7LqrCrKykqynIIOCCO8GTFtHOyqM4tS5pklbm73k8TN+8XnqEHSyvkPpFY7rF5cQHUfCa67M9TxG67a9PLjh0ZKNVgYBlIKsAQR0IM7Hxj0gCAcvv8A7YOm0lrqcPgIh9zvyz5gc/jKWPCN+26f19RGL6ECATD3P0SKwuRWQSIGTrfRjra6dbx3WJWnZuOJ2VBkkcsmd6HzPhb9VOypcCzzOs2ht6nUVaLtNVUrjVNxlHRWVAbApOD6oI4RnxneUl5PP06a2DsxBvl4Ldu7Zor0zCu7TF69ZVYAliu7ItiMXf1iSxAOTJlNY6laNHbOxZi+j7Hvtjbulqu0pr1FL1vrDbaVdX4AauHLYPIcXDzkOS8ijRXzhPMXyXL9mo352mjafUKNRQ3a38VdVPZPxJ6p7R2XmD1HP3CVskuHqbNp08/mIycXhLnk99yddp6qNCz6ijiWyzjW61V7IFbAOyQkYJyOZzyPjJraUepz3Km13zSg/wALqcJvPcr6vUshDI1rEFSCCM9QR1mSz3M9Tt0XHTQUvBrJXBuGIBlbN1xotrtXrW2T4rzDA+BUkfGWg8PJm1lKuplF+Cbtx9Zyt0+crQ/7PP8ACdRZWPgH4f5ZvTyj83sjwyaOqklBAI39LoJ05x0W6snyasqPzE5Xe0+5sEktTz8ES4mI9x2wIyGelGndzhEdz1wis5x5AGSo5OVt0K/c8FzaSwFQa7QX9gFHBb38Ixz6j5yeFrsc/maWm+JFLtJYjBXrsVz0VkdWPkCMmMPpgmOoplHKawit2isQqHqtVm9kMjqW/CCBn4Rh+CI6ilpyUlyNj/u3eNNZqWXgrrbgZXDJZn1fqkdPWEs63w5Msdypdypjzb/RjbK2RbqHRa0bFjBQ/C3ZhvvPjAkRg5cjtqdbTRFuXXwV1mxbkusp7N7LKjh+yVrAOQPcD75Lg08FK9dROtWNpZMX6JZgns7cA8JPA+A32Ty5HmOXXnK8LNPzVXZottqZThlZWHVWBUj3cjgyMHSFkZrii+RbILlrnkZK6kSeETDuMSNQw71r0qN+IacE/wDks3w9p+a6xp3ya8skKWMwgHM767MF1TKThbV7NmPRWzxVOfAMSD+LwlZLKNOkvdFqmuxA+ooZHZHUq6EqynqCOv8ArMDTR+jU2qyClF5TPOQup0O49FWoVLdWGdEZqcIWYLzyehM00dzzfxCvpg/udrph/Stk9oQX+iajnkNlv6NzDd/fzE7+DzeXwz4emUWUkcWyRd++7S7lZ7fKuzuPP3flDxyL/Vizg6YDthdGLv3n0+zh7T2uHjtxw5544cY8MQ+2StaliXD4MLfDj+gbT4+L+sjg4s+xinHDn6uc9PGUt9rNu2JfNVY8f9LNyC3+ztDwcX9b9fhz7PG+eLH1enWWr9qI3WL+annwZdNdna61gx7Ia2oFalPals0c2fP7sZ5jHTMLuZ7McEF9i/sxfrdpaXI5tpL181FRbHn2Y+ct3wUxKFcbP5RGu/l/HtDVn3PwjyVVX/KY7fdg9ns8ODSRb7mhnI+p9zP2HoxbaOPIoqHaXN7q154825KB3kzpXDiZ83ctWqKW+76Ew7i6JvWtsGLLGaxx7mf2U/lQIvwm37H59J8UmzspJAgHnqKVdWVgCrAgg9CDAIv333ULsOeLfZqsbHDcPq13H6to6BuQb9ONleeh9vat0enl6c/aRrqKGrYpYrI69VYEETI4tM9pVfGxJxeUZOy9qW6di1LAMRg5VXBHiGBloz4XyOOq0depjwzL9pbavvdHssYtWMV8OECDvCcOMdIdkmUp2+imPCo5z1yYluodmDM9jOOjMzFh5EnlIcpM7x09cY8MYpIrbqrHIL2WMy+yWdmI/CSeXwhzk+pEdLTHKjFJMrZrLGBDWWsDzIZ3YHzBPOQ5tkw01UHmMV+ilWqsQYWyxVznCu6jPvwDJU5Iielqm+KUUVXWWDixZaCxy2HcZI7258zy6xxyIekpeMwXIzdm7w6mguarWVrMcTHDscDA9Zsn/SSrWcbdt09mMx6djW2OWJZiSzEkk9ST1JlW22bI1xhFRiuSMjZ2z3uJ4cBFGbLG9Wute9nboPLqZaMG2ZtXra9PHik/wd9u1sEPwKit2CsHHGMPdYOlti/VrX6in3AmbIQ4UeE12ts1NmZdCUtDpRWgUfE+8y5iMiAIAgHjqdOtiMjqGRhgqwyCPEQDiN5NzuJeS/SKgPVBYLqK/wDlWn2h91/nKygpGzSa67TvMGR3rd124itDh3/hW4ovHkr4D+amZpU46Hp9Lv1c8K3kzR6rSWVHFqWVn3OrL+onJxkj7VepqtWYyTPLMqd+LIgCAIBQmTzIbx1M3RbKuu/d1WMO9scKDzdsKPiZKg32Ml2uoqX1SRt9nbuoTzZtQ46ppzioeFmoI4fgmT7pohR5Pgarf+qpR3Oxt1ms4e0CCtTlKkHDQh+1g87H+83wAnZLh5I85dfO6XFN5Z3mh0K1Dl17z3yxxMqAIAgCAIAgGDtHZNN4xbWrjxAMA5/Vbm4GKL7kX7DEW1/3bQ2B5YkYR0hZKPRmlbccFsamrSmrDEvUjUWDAJzlX4T8RKSri+xup3PUwaUZNkTWYBbByoJwT3rnkfliYn1wj31cnwJyOh2Ru8Gx2y2m1xxJUjLWwr7rLmYHgUkEAYycTvXTxLmee3He3VLgpwzeU7nju0inxfU3t+SIv6zr6KPkS3zVS7m20W6Nw9lNNV41UBn/AL9zN88SyrijHZr9RZ7pM3VG5IbBvZ7SP4rlx8EGEHwWXxgyuTfU6LR7FqrA5Zx093wAgqbECAVgCAIAgCAIAgCAIBxnpI2qyac01Bmv1INdapktw8u0YAd2CBnxlJvlyPp7XTCVynN/THmR5sPYPCw5JZqV/nooPcbCOVlo7kU4HLM5Qq7s+huG8ucfSq6eSTN2t3Qg4n4mLHiZn5vY32n/ACwOg6CaDzjeTqAsArAKwBAEAQBAEAQBAEAQBAMPadtioTUqM332KL8SAT8hAOPt2RqtU5N74TpwUqaVK/ZewnjYc+gKiQWUnjGTo9k7ArpVQAvq9AAAo8hJK8zcwBAEAQBAEAQBAEAQBAEAQBAEApiAVgCAIAgCAIAgCAIAgCAIAgCAIAgCAIAgCAIAgCAIAgCAIAgCAIAgCAIAgCAIAgCAIAgCAIAgCAf/2Q=="/>
          <p:cNvSpPr>
            <a:spLocks noChangeAspect="1" noChangeArrowheads="1"/>
          </p:cNvSpPr>
          <p:nvPr/>
        </p:nvSpPr>
        <p:spPr bwMode="auto">
          <a:xfrm>
            <a:off x="155575" y="-7620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SEhIUEhQRFRASGBYXFRgVGRQUFhkVGRYXGBgYFRgbHigiGholIBUVITEhJSwrLy8uGCIzODMtNygtLiwBCgoKDg0OGhAQGiwkHyQsLCwvLC8sLCwsLC0sLC8sLCwsLCwsLCwsLCwsLCwsLCwsLCwsLCwsLCwsLCwsLCwsLP/AABEIAIYAhgMBEQACEQEDEQH/xAAbAAEAAQUBAAAAAAAAAAAAAAAABwECBAUGA//EAEMQAAICAQEFBAYHBAcJAAAAAAECAAMRBAUGEiExE0FhcQciMlGBkRRCUmJyobEjM1OCJDRDkqLB8RUWF3OTo7LC8P/EABsBAQADAQEBAQAAAAAAAAAAAAABAgQDBgUH/8QALhEAAgIBAgUCBgEFAQAAAAAAAAECAxEEBRIhMUFREzIGFCJhgZFxFkJSocEV/9oADAMBAAIRAxEAPwCcYAgCAIAgCAIAgCAIAgCAIAgCAIAgCAIAgCAIAgCAIAgCAIAgCAIAgCAIAgCAIAgCAIAgCAIAgCAIAgCAIAgCAIAgCAUgHjZqQATnkOp5ADzJ5SM4JSb6I5nae/ukpyDcjEd1WbT8xyH5yjsSN9G16m7nGJzWt9Kqf2dFzfjdax/hBlHevB9Sv4dsfvkkaq30n3H2dPSPxPa/6YlPXfg1L4cr7yZ4/wDEvU/wdN/3h/7yfXfgt/TlX+b/ANHvT6TbB7WnQ/hutT9Q0fMPujnL4cj/AGyZttH6T6zjjGprP8ly/oGl1emYrfh+6PtaZ0+yd8qrsBHpsY9yt2dn/Tf/ACJl1OLPmXaG+r3RZvtNtBHPCDh/ssCrY94B6jxEuZGmZUEFYAgCAIAgFjviBgj/AHr9I1VJNenC32jkTn9kp8SPbPgPynGdqXQ+5odlsuxKz6URltnb2o1ZzfazDuUeqg8lHL5zNKbZ6nTbdTp19C/JrRKm7C7CQSIAjCAjkQIJKEZjOCHFPqb7ZW9eopAVmF1Q+pbk4/A/tKfETrG1o+Vqtnovy0sP7Ek7sb6LcMKWbHNqnIN6DvNZ/tV/xefSaY2Jnk9btlumeWsrydtpdStih0YMjdCP/uvhOh809oAgCAWu2BAIh9Im+rWM+m07YrGVucHmx6FFPco7/fM11jTwj1Wz7Uklbav4RHuJnPUKOBILG73Q2CNdqOxLmv1WbiADdMcsfGda4cTPmbprZaWtSismw2juYyaeq2t2stttapa+EDmGcZzn7uZeVPIw6befUnKM1hJdTEv3M1icGa0/aP2YIdSBZ3KxHQ93nKei8mmO9aZptPoY7brarDHs88NooIBGe15eqB39Rzj05F//AGNPyWeqyU2tuzqdMnHai9nxcBZWVwr/AGWx0MiVbRfTbpRfPhi+ZfsvdXVahBZUi8DEhOJlQuQMkID16H5QqmyNRutFFnBJmpuqZGZWBV1JDA9QRyIlGsPB9CuxWRUo9GWSC7LqrCrKykqynIIOCCO8GTFtHOyqM4tS5pklbm73k8TN+8XnqEHSyvkPpFY7rF5cQHUfCa67M9TxG67a9PLjh0ZKNVgYBlIKsAQR0IM7Hxj0gCAcvv8A7YOm0lrqcPgIh9zvyz5gc/jKWPCN+26f19RGL6ECATD3P0SKwuRWQSIGTrfRjra6dbx3WJWnZuOJ2VBkkcsmd6HzPhb9VOypcCzzOs2ht6nUVaLtNVUrjVNxlHRWVAbApOD6oI4RnxneUl5PP06a2DsxBvl4Ldu7Zor0zCu7TF69ZVYAliu7ItiMXf1iSxAOTJlNY6laNHbOxZi+j7Hvtjbulqu0pr1FL1vrDbaVdX4AauHLYPIcXDzkOS8ijRXzhPMXyXL9mo352mjafUKNRQ3a38VdVPZPxJ6p7R2XmD1HP3CVskuHqbNp08/mIycXhLnk99yddp6qNCz6ijiWyzjW61V7IFbAOyQkYJyOZzyPjJraUepz3Km13zSg/wALqcJvPcr6vUshDI1rEFSCCM9QR1mSz3M9Tt0XHTQUvBrJXBuGIBlbN1xotrtXrW2T4rzDA+BUkfGWg8PJm1lKuplF+Cbtx9Zyt0+crQ/7PP8ACdRZWPgH4f5ZvTyj83sjwyaOqklBAI39LoJ05x0W6snyasqPzE5Xe0+5sEktTz8ES4mI9x2wIyGelGndzhEdz1wis5x5AGSo5OVt0K/c8FzaSwFQa7QX9gFHBb38Ixz6j5yeFrsc/maWm+JFLtJYjBXrsVz0VkdWPkCMmMPpgmOoplHKawit2isQqHqtVm9kMjqW/CCBn4Rh+CI6ilpyUlyNj/u3eNNZqWXgrrbgZXDJZn1fqkdPWEs63w5Msdypdypjzb/RjbK2RbqHRa0bFjBQ/C3ZhvvPjAkRg5cjtqdbTRFuXXwV1mxbkusp7N7LKjh+yVrAOQPcD75Lg08FK9dROtWNpZMX6JZgns7cA8JPA+A32Ty5HmOXXnK8LNPzVXZottqZThlZWHVWBUj3cjgyMHSFkZrii+RbILlrnkZK6kSeETDuMSNQw71r0qN+IacE/wDks3w9p+a6xp3ya8skKWMwgHM767MF1TKThbV7NmPRWzxVOfAMSD+LwlZLKNOkvdFqmuxA+ooZHZHUq6EqynqCOv8ArMDTR+jU2qyClF5TPOQup0O49FWoVLdWGdEZqcIWYLzyehM00dzzfxCvpg/udrph/Stk9oQX+iajnkNlv6NzDd/fzE7+DzeXwz4emUWUkcWyRd++7S7lZ7fKuzuPP3flDxyL/Vizg6YDthdGLv3n0+zh7T2uHjtxw5544cY8MQ+2StaliXD4MLfDj+gbT4+L+sjg4s+xinHDn6uc9PGUt9rNu2JfNVY8f9LNyC3+ztDwcX9b9fhz7PG+eLH1enWWr9qI3WL+annwZdNdna61gx7Ia2oFalPals0c2fP7sZ5jHTMLuZ7McEF9i/sxfrdpaXI5tpL181FRbHn2Y+ct3wUxKFcbP5RGu/l/HtDVn3PwjyVVX/KY7fdg9ns8ODSRb7mhnI+p9zP2HoxbaOPIoqHaXN7q154825KB3kzpXDiZ83ctWqKW+76Ew7i6JvWtsGLLGaxx7mf2U/lQIvwm37H59J8UmzspJAgHnqKVdWVgCrAgg9CDAIv333ULsOeLfZqsbHDcPq13H6to6BuQb9ONleeh9vat0enl6c/aRrqKGrYpYrI69VYEETI4tM9pVfGxJxeUZOy9qW6di1LAMRg5VXBHiGBloz4XyOOq0depjwzL9pbavvdHssYtWMV8OECDvCcOMdIdkmUp2+imPCo5z1yYluodmDM9jOOjMzFh5EnlIcpM7x09cY8MYpIrbqrHIL2WMy+yWdmI/CSeXwhzk+pEdLTHKjFJMrZrLGBDWWsDzIZ3YHzBPOQ5tkw01UHmMV+ilWqsQYWyxVznCu6jPvwDJU5Iielqm+KUUVXWWDixZaCxy2HcZI7258zy6xxyIekpeMwXIzdm7w6mguarWVrMcTHDscDA9Zsn/SSrWcbdt09mMx6djW2OWJZiSzEkk9ST1JlW22bI1xhFRiuSMjZ2z3uJ4cBFGbLG9Wute9nboPLqZaMG2ZtXra9PHik/wd9u1sEPwKit2CsHHGMPdYOlti/VrX6in3AmbIQ4UeE12ts1NmZdCUtDpRWgUfE+8y5iMiAIAgHjqdOtiMjqGRhgqwyCPEQDiN5NzuJeS/SKgPVBYLqK/wDlWn2h91/nKygpGzSa67TvMGR3rd124itDh3/hW4ovHkr4D+amZpU46Hp9Lv1c8K3kzR6rSWVHFqWVn3OrL+onJxkj7VepqtWYyTPLMqd+LIgCAIBQmTzIbx1M3RbKuu/d1WMO9scKDzdsKPiZKg32Ml2uoqX1SRt9nbuoTzZtQ46ppzioeFmoI4fgmT7pohR5Pgarf+qpR3Oxt1ms4e0CCtTlKkHDQh+1g87H+83wAnZLh5I85dfO6XFN5Z3mh0K1Dl17z3yxxMqAIAgCAIAgGDtHZNN4xbWrjxAMA5/Vbm4GKL7kX7DEW1/3bQ2B5YkYR0hZKPRmlbccFsamrSmrDEvUjUWDAJzlX4T8RKSri+xup3PUwaUZNkTWYBbByoJwT3rnkfliYn1wj31cnwJyOh2Ru8Gx2y2m1xxJUjLWwr7rLmYHgUkEAYycTvXTxLmee3He3VLgpwzeU7nju0inxfU3t+SIv6zr6KPkS3zVS7m20W6Nw9lNNV41UBn/AL9zN88SyrijHZr9RZ7pM3VG5IbBvZ7SP4rlx8EGEHwWXxgyuTfU6LR7FqrA5Zx093wAgqbECAVgCAIAgCAIAgCAIBxnpI2qyac01Bmv1INdapktw8u0YAd2CBnxlJvlyPp7XTCVynN/THmR5sPYPCw5JZqV/nooPcbCOVlo7kU4HLM5Qq7s+huG8ucfSq6eSTN2t3Qg4n4mLHiZn5vY32n/ACwOg6CaDzjeTqAsArAKwBAEAQBAEAQBAEAQBAMPadtioTUqM332KL8SAT8hAOPt2RqtU5N74TpwUqaVK/ZewnjYc+gKiQWUnjGTo9k7ArpVQAvq9AAAo8hJK8zcwBAEAQBAEAQBAEAQBAEAQBAEApiAVgCAIAgCAIAgCAIAgCAIAgCAIAgCAIAgCAIAgCAIAgCAIAgCAIAgCAIAgCAIAgCAIAgCAIAgCAf/2Q=="/>
          <p:cNvSpPr>
            <a:spLocks noChangeAspect="1" noChangeArrowheads="1"/>
          </p:cNvSpPr>
          <p:nvPr/>
        </p:nvSpPr>
        <p:spPr bwMode="auto">
          <a:xfrm>
            <a:off x="307975" y="-6096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SEhIUEhQRFRASGBYXFRgVGRQUFhkVGRYXGBgYFRgbHigiGholIBUVITEhJSwrLy8uGCIzODMtNygtLiwBCgoKDg0OGhAQGiwkHyQsLCwvLC8sLCwsLC0sLC8sLCwsLCwsLCwsLCwsLCwsLCwsLCwsLCwsLCwsLCwsLCwsLP/AABEIAIYAhgMBEQACEQEDEQH/xAAbAAEAAQUBAAAAAAAAAAAAAAAABwECBAUGA//EAEMQAAICAQEFBAYHBAcJAAAAAAECAAMRBAUGEiExE0FhcQciMlGBkRRCUmJyobEjM1OCJDRDkqLB8RUWF3OTo7LC8P/EABsBAQADAQEBAQAAAAAAAAAAAAABAgQDBgUH/8QALhEAAgIBAgUCBgEFAQAAAAAAAAECAxEEBRIhMUFREzIGFCJhgZFxFkJSocEV/9oADAMBAAIRAxEAPwCcYAgCAIAgCAIAgCAIAgCAIAgCAIAgCAIAgCAIAgCAIAgCAIAgCAIAgCAIAgCAIAgCAIAgCAIAgCAIAgCAIAgCAIAgCAUgHjZqQATnkOp5ADzJ5SM4JSb6I5nae/ukpyDcjEd1WbT8xyH5yjsSN9G16m7nGJzWt9Kqf2dFzfjdax/hBlHevB9Sv4dsfvkkaq30n3H2dPSPxPa/6YlPXfg1L4cr7yZ4/wDEvU/wdN/3h/7yfXfgt/TlX+b/ANHvT6TbB7WnQ/hutT9Q0fMPujnL4cj/AGyZttH6T6zjjGprP8ly/oGl1emYrfh+6PtaZ0+yd8qrsBHpsY9yt2dn/Tf/ACJl1OLPmXaG+r3RZvtNtBHPCDh/ssCrY94B6jxEuZGmZUEFYAgCAIAgFjviBgj/AHr9I1VJNenC32jkTn9kp8SPbPgPynGdqXQ+5odlsuxKz6URltnb2o1ZzfazDuUeqg8lHL5zNKbZ6nTbdTp19C/JrRKm7C7CQSIAjCAjkQIJKEZjOCHFPqb7ZW9eopAVmF1Q+pbk4/A/tKfETrG1o+Vqtnovy0sP7Ek7sb6LcMKWbHNqnIN6DvNZ/tV/xefSaY2Jnk9btlumeWsrydtpdStih0YMjdCP/uvhOh809oAgCAWu2BAIh9Im+rWM+m07YrGVucHmx6FFPco7/fM11jTwj1Wz7Uklbav4RHuJnPUKOBILG73Q2CNdqOxLmv1WbiADdMcsfGda4cTPmbprZaWtSismw2juYyaeq2t2stttapa+EDmGcZzn7uZeVPIw6befUnKM1hJdTEv3M1icGa0/aP2YIdSBZ3KxHQ93nKei8mmO9aZptPoY7brarDHs88NooIBGe15eqB39Rzj05F//AGNPyWeqyU2tuzqdMnHai9nxcBZWVwr/AGWx0MiVbRfTbpRfPhi+ZfsvdXVahBZUi8DEhOJlQuQMkID16H5QqmyNRutFFnBJmpuqZGZWBV1JDA9QRyIlGsPB9CuxWRUo9GWSC7LqrCrKykqynIIOCCO8GTFtHOyqM4tS5pklbm73k8TN+8XnqEHSyvkPpFY7rF5cQHUfCa67M9TxG67a9PLjh0ZKNVgYBlIKsAQR0IM7Hxj0gCAcvv8A7YOm0lrqcPgIh9zvyz5gc/jKWPCN+26f19RGL6ECATD3P0SKwuRWQSIGTrfRjra6dbx3WJWnZuOJ2VBkkcsmd6HzPhb9VOypcCzzOs2ht6nUVaLtNVUrjVNxlHRWVAbApOD6oI4RnxneUl5PP06a2DsxBvl4Ldu7Zor0zCu7TF69ZVYAliu7ItiMXf1iSxAOTJlNY6laNHbOxZi+j7Hvtjbulqu0pr1FL1vrDbaVdX4AauHLYPIcXDzkOS8ijRXzhPMXyXL9mo352mjafUKNRQ3a38VdVPZPxJ6p7R2XmD1HP3CVskuHqbNp08/mIycXhLnk99yddp6qNCz6ijiWyzjW61V7IFbAOyQkYJyOZzyPjJraUepz3Km13zSg/wALqcJvPcr6vUshDI1rEFSCCM9QR1mSz3M9Tt0XHTQUvBrJXBuGIBlbN1xotrtXrW2T4rzDA+BUkfGWg8PJm1lKuplF+Cbtx9Zyt0+crQ/7PP8ACdRZWPgH4f5ZvTyj83sjwyaOqklBAI39LoJ05x0W6snyasqPzE5Xe0+5sEktTz8ES4mI9x2wIyGelGndzhEdz1wis5x5AGSo5OVt0K/c8FzaSwFQa7QX9gFHBb38Ixz6j5yeFrsc/maWm+JFLtJYjBXrsVz0VkdWPkCMmMPpgmOoplHKawit2isQqHqtVm9kMjqW/CCBn4Rh+CI6ilpyUlyNj/u3eNNZqWXgrrbgZXDJZn1fqkdPWEs63w5Msdypdypjzb/RjbK2RbqHRa0bFjBQ/C3ZhvvPjAkRg5cjtqdbTRFuXXwV1mxbkusp7N7LKjh+yVrAOQPcD75Lg08FK9dROtWNpZMX6JZgns7cA8JPA+A32Ty5HmOXXnK8LNPzVXZottqZThlZWHVWBUj3cjgyMHSFkZrii+RbILlrnkZK6kSeETDuMSNQw71r0qN+IacE/wDks3w9p+a6xp3ya8skKWMwgHM767MF1TKThbV7NmPRWzxVOfAMSD+LwlZLKNOkvdFqmuxA+ooZHZHUq6EqynqCOv8ArMDTR+jU2qyClF5TPOQup0O49FWoVLdWGdEZqcIWYLzyehM00dzzfxCvpg/udrph/Stk9oQX+iajnkNlv6NzDd/fzE7+DzeXwz4emUWUkcWyRd++7S7lZ7fKuzuPP3flDxyL/Vizg6YDthdGLv3n0+zh7T2uHjtxw5544cY8MQ+2StaliXD4MLfDj+gbT4+L+sjg4s+xinHDn6uc9PGUt9rNu2JfNVY8f9LNyC3+ztDwcX9b9fhz7PG+eLH1enWWr9qI3WL+annwZdNdna61gx7Ia2oFalPals0c2fP7sZ5jHTMLuZ7McEF9i/sxfrdpaXI5tpL181FRbHn2Y+ct3wUxKFcbP5RGu/l/HtDVn3PwjyVVX/KY7fdg9ns8ODSRb7mhnI+p9zP2HoxbaOPIoqHaXN7q154825KB3kzpXDiZ83ctWqKW+76Ew7i6JvWtsGLLGaxx7mf2U/lQIvwm37H59J8UmzspJAgHnqKVdWVgCrAgg9CDAIv333ULsOeLfZqsbHDcPq13H6to6BuQb9ONleeh9vat0enl6c/aRrqKGrYpYrI69VYEETI4tM9pVfGxJxeUZOy9qW6di1LAMRg5VXBHiGBloz4XyOOq0depjwzL9pbavvdHssYtWMV8OECDvCcOMdIdkmUp2+imPCo5z1yYluodmDM9jOOjMzFh5EnlIcpM7x09cY8MYpIrbqrHIL2WMy+yWdmI/CSeXwhzk+pEdLTHKjFJMrZrLGBDWWsDzIZ3YHzBPOQ5tkw01UHmMV+ilWqsQYWyxVznCu6jPvwDJU5Iielqm+KUUVXWWDixZaCxy2HcZI7258zy6xxyIekpeMwXIzdm7w6mguarWVrMcTHDscDA9Zsn/SSrWcbdt09mMx6djW2OWJZiSzEkk9ST1JlW22bI1xhFRiuSMjZ2z3uJ4cBFGbLG9Wute9nboPLqZaMG2ZtXra9PHik/wd9u1sEPwKit2CsHHGMPdYOlti/VrX6in3AmbIQ4UeE12ts1NmZdCUtDpRWgUfE+8y5iMiAIAgHjqdOtiMjqGRhgqwyCPEQDiN5NzuJeS/SKgPVBYLqK/wDlWn2h91/nKygpGzSa67TvMGR3rd124itDh3/hW4ovHkr4D+amZpU46Hp9Lv1c8K3kzR6rSWVHFqWVn3OrL+onJxkj7VepqtWYyTPLMqd+LIgCAIBQmTzIbx1M3RbKuu/d1WMO9scKDzdsKPiZKg32Ml2uoqX1SRt9nbuoTzZtQ46ppzioeFmoI4fgmT7pohR5Pgarf+qpR3Oxt1ms4e0CCtTlKkHDQh+1g87H+83wAnZLh5I85dfO6XFN5Z3mh0K1Dl17z3yxxMqAIAgCAIAgGDtHZNN4xbWrjxAMA5/Vbm4GKL7kX7DEW1/3bQ2B5YkYR0hZKPRmlbccFsamrSmrDEvUjUWDAJzlX4T8RKSri+xup3PUwaUZNkTWYBbByoJwT3rnkfliYn1wj31cnwJyOh2Ru8Gx2y2m1xxJUjLWwr7rLmYHgUkEAYycTvXTxLmee3He3VLgpwzeU7nju0inxfU3t+SIv6zr6KPkS3zVS7m20W6Nw9lNNV41UBn/AL9zN88SyrijHZr9RZ7pM3VG5IbBvZ7SP4rlx8EGEHwWXxgyuTfU6LR7FqrA5Zx093wAgqbECAVgCAIAgCAIAgCAIBxnpI2qyac01Bmv1INdapktw8u0YAd2CBnxlJvlyPp7XTCVynN/THmR5sPYPCw5JZqV/nooPcbCOVlo7kU4HLM5Qq7s+huG8ucfSq6eSTN2t3Qg4n4mLHiZn5vY32n/ACwOg6CaDzjeTqAsArAKwBAEAQBAEAQBAEAQBAMPadtioTUqM332KL8SAT8hAOPt2RqtU5N74TpwUqaVK/ZewnjYc+gKiQWUnjGTo9k7ArpVQAvq9AAAo8hJK8zcwBAEAQBAEAQBAEAQBAEAQBAEApiAVgCAIAgCAIAgCAIAgCAIAgCAIAgCAIAgCAIAgCAIAgCAIAgCAIAgCAIAgCAIAgCAIAgCAIAgCAf/2Q=="/>
          <p:cNvSpPr>
            <a:spLocks noChangeAspect="1" noChangeArrowheads="1"/>
          </p:cNvSpPr>
          <p:nvPr/>
        </p:nvSpPr>
        <p:spPr bwMode="auto">
          <a:xfrm>
            <a:off x="460375" y="-4572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515565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2">
                    <a:lumMod val="60000"/>
                    <a:lumOff val="40000"/>
                  </a:schemeClr>
                </a:solidFill>
                <a:latin typeface="Algerian" panose="04020705040A02060702" pitchFamily="82" charset="0"/>
              </a:rPr>
              <a:t>	</a:t>
            </a:r>
            <a:r>
              <a:rPr lang="en-US" dirty="0" smtClean="0">
                <a:solidFill>
                  <a:srgbClr val="FF0000"/>
                </a:solidFill>
                <a:latin typeface="Kristen ITC" panose="03050502040202030202" pitchFamily="66" charset="0"/>
              </a:rPr>
              <a:t>BE KIND T-SHIRTS </a:t>
            </a:r>
            <a:endParaRPr lang="en-US" dirty="0">
              <a:solidFill>
                <a:srgbClr val="FF0000"/>
              </a:solidFill>
              <a:latin typeface="Kristen ITC" panose="03050502040202030202" pitchFamily="66" charset="0"/>
            </a:endParaRPr>
          </a:p>
        </p:txBody>
      </p:sp>
      <p:sp>
        <p:nvSpPr>
          <p:cNvPr id="6" name="Explosion 1 5"/>
          <p:cNvSpPr/>
          <p:nvPr/>
        </p:nvSpPr>
        <p:spPr>
          <a:xfrm>
            <a:off x="5992504" y="1493520"/>
            <a:ext cx="2590800" cy="2514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extBox 6"/>
          <p:cNvSpPr txBox="1">
            <a:spLocks noChangeArrowheads="1"/>
          </p:cNvSpPr>
          <p:nvPr/>
        </p:nvSpPr>
        <p:spPr bwMode="auto">
          <a:xfrm>
            <a:off x="6781800" y="2418968"/>
            <a:ext cx="838200" cy="523875"/>
          </a:xfrm>
          <a:prstGeom prst="rect">
            <a:avLst/>
          </a:prstGeom>
          <a:noFill/>
          <a:ln w="9525">
            <a:noFill/>
            <a:miter lim="800000"/>
            <a:headEnd/>
            <a:tailEnd/>
          </a:ln>
        </p:spPr>
        <p:txBody>
          <a:bodyPr>
            <a:spAutoFit/>
          </a:bodyPr>
          <a:lstStyle/>
          <a:p>
            <a:r>
              <a:rPr lang="en-US" sz="2800" dirty="0">
                <a:solidFill>
                  <a:schemeClr val="bg1"/>
                </a:solidFill>
                <a:latin typeface="Century Schoolbook" pitchFamily="18" charset="0"/>
              </a:rPr>
              <a:t>$</a:t>
            </a:r>
            <a:r>
              <a:rPr lang="en-US" sz="2800" dirty="0" smtClean="0">
                <a:solidFill>
                  <a:schemeClr val="bg1"/>
                </a:solidFill>
                <a:latin typeface="Century Schoolbook" pitchFamily="18" charset="0"/>
              </a:rPr>
              <a:t>12</a:t>
            </a:r>
            <a:endParaRPr lang="en-US" sz="2800" dirty="0">
              <a:solidFill>
                <a:schemeClr val="bg1"/>
              </a:solidFill>
              <a:latin typeface="Century Schoolbook" pitchFamily="18" charset="0"/>
            </a:endParaRPr>
          </a:p>
        </p:txBody>
      </p:sp>
      <p:sp>
        <p:nvSpPr>
          <p:cNvPr id="24581" name="TextBox 7"/>
          <p:cNvSpPr txBox="1">
            <a:spLocks noChangeArrowheads="1"/>
          </p:cNvSpPr>
          <p:nvPr/>
        </p:nvSpPr>
        <p:spPr bwMode="auto">
          <a:xfrm rot="21245072">
            <a:off x="463549" y="2213062"/>
            <a:ext cx="4643438" cy="2308324"/>
          </a:xfrm>
          <a:prstGeom prst="rect">
            <a:avLst/>
          </a:prstGeom>
          <a:noFill/>
          <a:ln w="9525">
            <a:noFill/>
            <a:miter lim="800000"/>
            <a:headEnd/>
            <a:tailEnd/>
          </a:ln>
        </p:spPr>
        <p:txBody>
          <a:bodyPr>
            <a:spAutoFit/>
          </a:bodyPr>
          <a:lstStyle/>
          <a:p>
            <a:pPr algn="ctr"/>
            <a:r>
              <a:rPr lang="en-US" sz="2400" dirty="0">
                <a:latin typeface="Comic Sans MS" panose="030F0702030302020204" pitchFamily="66" charset="0"/>
              </a:rPr>
              <a:t>You can buy a shirt and wear it </a:t>
            </a:r>
            <a:r>
              <a:rPr lang="en-US" sz="2400" dirty="0" smtClean="0">
                <a:latin typeface="Comic Sans MS" panose="030F0702030302020204" pitchFamily="66" charset="0"/>
              </a:rPr>
              <a:t>on Mondays </a:t>
            </a:r>
            <a:r>
              <a:rPr lang="en-US" sz="2400" dirty="0">
                <a:latin typeface="Comic Sans MS" panose="030F0702030302020204" pitchFamily="66" charset="0"/>
              </a:rPr>
              <a:t>to </a:t>
            </a: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help spread the Be Kind message at </a:t>
            </a:r>
            <a:r>
              <a:rPr lang="en-US" sz="2400" dirty="0">
                <a:latin typeface="Comic Sans MS" panose="030F0702030302020204" pitchFamily="66" charset="0"/>
              </a:rPr>
              <a:t>school, at home and in our neighborhoods</a:t>
            </a:r>
            <a:r>
              <a:rPr lang="en-US" sz="2400" dirty="0" smtClean="0">
                <a:latin typeface="Comic Sans MS" panose="030F0702030302020204" pitchFamily="66" charset="0"/>
              </a:rPr>
              <a:t>! This year’s Be Kind shirt…</a:t>
            </a:r>
            <a:endParaRPr lang="en-US" sz="2400" dirty="0">
              <a:latin typeface="Comic Sans MS" panose="030F0702030302020204" pitchFamily="66"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60" y="856488"/>
            <a:ext cx="1123950" cy="1085088"/>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985683"/>
            <a:ext cx="3801754" cy="2741401"/>
          </a:xfrm>
          <a:prstGeom prst="rect">
            <a:avLst/>
          </a:prstGeom>
        </p:spPr>
      </p:pic>
    </p:spTree>
    <p:extLst>
      <p:ext uri="{BB962C8B-B14F-4D97-AF65-F5344CB8AC3E}">
        <p14:creationId xmlns:p14="http://schemas.microsoft.com/office/powerpoint/2010/main" val="22438935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xplosion 1 4"/>
          <p:cNvSpPr/>
          <p:nvPr/>
        </p:nvSpPr>
        <p:spPr>
          <a:xfrm>
            <a:off x="990600" y="0"/>
            <a:ext cx="6934200" cy="6934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6" name="TextBox 5"/>
          <p:cNvSpPr txBox="1">
            <a:spLocks noChangeArrowheads="1"/>
          </p:cNvSpPr>
          <p:nvPr/>
        </p:nvSpPr>
        <p:spPr bwMode="auto">
          <a:xfrm rot="-900000">
            <a:off x="2863228" y="2198571"/>
            <a:ext cx="3328738" cy="1938992"/>
          </a:xfrm>
          <a:prstGeom prst="rect">
            <a:avLst/>
          </a:prstGeom>
          <a:noFill/>
          <a:ln w="9525">
            <a:noFill/>
            <a:miter lim="800000"/>
            <a:headEnd/>
            <a:tailEnd/>
          </a:ln>
        </p:spPr>
        <p:txBody>
          <a:bodyPr wrap="square">
            <a:spAutoFit/>
          </a:bodyPr>
          <a:lstStyle/>
          <a:p>
            <a:pPr algn="ctr"/>
            <a:r>
              <a:rPr lang="en-US" sz="6000" dirty="0" smtClean="0">
                <a:latin typeface="Cooper Black" panose="0208090404030B020404" pitchFamily="18" charset="0"/>
              </a:rPr>
              <a:t>SUPER</a:t>
            </a:r>
          </a:p>
          <a:p>
            <a:pPr algn="ctr"/>
            <a:r>
              <a:rPr lang="en-US" sz="6000" dirty="0" smtClean="0">
                <a:latin typeface="Cooper Black" panose="0208090404030B020404" pitchFamily="18" charset="0"/>
              </a:rPr>
              <a:t>CUBS…</a:t>
            </a:r>
            <a:endParaRPr lang="en-US" sz="6000" dirty="0">
              <a:latin typeface="Cooper Black" panose="0208090404030B020404" pitchFamily="18" charset="0"/>
            </a:endParaRPr>
          </a:p>
        </p:txBody>
      </p:sp>
      <p:pic>
        <p:nvPicPr>
          <p:cNvPr id="8" name="Picture 7"/>
          <p:cNvPicPr>
            <a:picLocks noChangeAspect="1"/>
          </p:cNvPicPr>
          <p:nvPr/>
        </p:nvPicPr>
        <p:blipFill>
          <a:blip r:embed="rId3"/>
          <a:stretch>
            <a:fillRect/>
          </a:stretch>
        </p:blipFill>
        <p:spPr>
          <a:xfrm>
            <a:off x="4343400" y="3891662"/>
            <a:ext cx="1228725" cy="1228725"/>
          </a:xfrm>
          <a:prstGeom prst="rect">
            <a:avLst/>
          </a:prstGeom>
          <a:scene3d>
            <a:camera prst="isometricRightUp"/>
            <a:lightRig rig="threePt" dir="t"/>
          </a:scene3d>
        </p:spPr>
      </p:pic>
    </p:spTree>
    <p:extLst>
      <p:ext uri="{BB962C8B-B14F-4D97-AF65-F5344CB8AC3E}">
        <p14:creationId xmlns:p14="http://schemas.microsoft.com/office/powerpoint/2010/main" val="38688980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304800" y="0"/>
            <a:ext cx="8458200" cy="6705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0" name="TextBox 4"/>
          <p:cNvSpPr txBox="1">
            <a:spLocks noChangeArrowheads="1"/>
          </p:cNvSpPr>
          <p:nvPr/>
        </p:nvSpPr>
        <p:spPr bwMode="auto">
          <a:xfrm rot="412901">
            <a:off x="2363970" y="1620292"/>
            <a:ext cx="4339862" cy="3139321"/>
          </a:xfrm>
          <a:prstGeom prst="rect">
            <a:avLst/>
          </a:prstGeom>
          <a:noFill/>
          <a:ln w="9525">
            <a:noFill/>
            <a:miter lim="800000"/>
            <a:headEnd/>
            <a:tailEnd/>
          </a:ln>
        </p:spPr>
        <p:txBody>
          <a:bodyPr wrap="square">
            <a:spAutoFit/>
          </a:bodyPr>
          <a:lstStyle/>
          <a:p>
            <a:pPr algn="ctr"/>
            <a:r>
              <a:rPr lang="en-US" sz="6600" dirty="0" smtClean="0">
                <a:latin typeface="Cooper Black" panose="0208090404030B020404" pitchFamily="18" charset="0"/>
              </a:rPr>
              <a:t>ARE </a:t>
            </a:r>
          </a:p>
          <a:p>
            <a:pPr algn="ctr"/>
            <a:r>
              <a:rPr lang="en-US" sz="6600" dirty="0" smtClean="0">
                <a:latin typeface="Cooper Black" panose="0208090404030B020404" pitchFamily="18" charset="0"/>
              </a:rPr>
              <a:t>SUPER </a:t>
            </a:r>
          </a:p>
          <a:p>
            <a:pPr algn="ctr"/>
            <a:r>
              <a:rPr lang="en-US" sz="6600" dirty="0" smtClean="0">
                <a:latin typeface="Cooper Black" panose="0208090404030B020404" pitchFamily="18" charset="0"/>
              </a:rPr>
              <a:t>KIND!</a:t>
            </a:r>
          </a:p>
        </p:txBody>
      </p:sp>
    </p:spTree>
    <p:extLst>
      <p:ext uri="{BB962C8B-B14F-4D97-AF65-F5344CB8AC3E}">
        <p14:creationId xmlns:p14="http://schemas.microsoft.com/office/powerpoint/2010/main" val="24140697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399FF"/>
                </a:solidFill>
                <a:latin typeface="Comic Sans MS" panose="030F0702030302020204" pitchFamily="66" charset="0"/>
              </a:rPr>
              <a:t>Josh’s</a:t>
            </a:r>
            <a:r>
              <a:rPr lang="en-US" dirty="0" smtClean="0">
                <a:solidFill>
                  <a:srgbClr val="3399FF"/>
                </a:solidFill>
              </a:rPr>
              <a:t>                  </a:t>
            </a:r>
            <a:r>
              <a:rPr lang="en-US" dirty="0" smtClean="0">
                <a:solidFill>
                  <a:srgbClr val="3399FF"/>
                </a:solidFill>
                <a:latin typeface="Comic Sans MS" panose="030F0702030302020204" pitchFamily="66" charset="0"/>
              </a:rPr>
              <a:t>Story</a:t>
            </a:r>
            <a:endParaRPr lang="en-US" dirty="0">
              <a:solidFill>
                <a:srgbClr val="3399FF"/>
              </a:solidFill>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endParaRPr lang="en-US" sz="2400" dirty="0" smtClean="0"/>
          </a:p>
          <a:p>
            <a:r>
              <a:rPr lang="en-US" sz="2400" dirty="0" smtClean="0">
                <a:latin typeface="Comic Sans MS" panose="030F0702030302020204" pitchFamily="66" charset="0"/>
              </a:rPr>
              <a:t>Josh went about doing kind things like holding the mall door open for people, carrying bags for people to their car &amp; encouraging teammates who messed up. It wasn’t because he was asked to, or that he thought someone was watching, or that he wanted something in return…it was because Josh was just kind. One month before Josh’s 13</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birthday, he lost his life. His time on earth was much too short – but his kind heart and spirit will live forever. Josh’s acts of kindness are still inspiring us all. The Josh Stevens Foundation was created to honor his life and encourage us to Be Kind…Kind like Josh.</a:t>
            </a:r>
          </a:p>
          <a:p>
            <a:endParaRPr lang="en-US" sz="2400" dirty="0"/>
          </a:p>
        </p:txBody>
      </p:sp>
      <p:pic>
        <p:nvPicPr>
          <p:cNvPr id="5" name="Picture 4" descr="http://joshstevensfoundation.org/wp-content/uploads/2012/03/Picture-025-300x200.jpg"/>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11973"/>
            <a:ext cx="2281238" cy="1597827"/>
          </a:xfrm>
          <a:prstGeom prst="rect">
            <a:avLst/>
          </a:prstGeom>
          <a:noFill/>
          <a:ln>
            <a:noFill/>
          </a:ln>
        </p:spPr>
      </p:pic>
      <p:pic>
        <p:nvPicPr>
          <p:cNvPr id="6" name="Picture 3" descr="Josh Stevens Foundation Logo">
            <a:hlinkClick r:id="rId4"/>
          </p:cNvPr>
          <p:cNvPicPr>
            <a:picLocks noChangeAspect="1" noChangeArrowheads="1"/>
          </p:cNvPicPr>
          <p:nvPr/>
        </p:nvPicPr>
        <p:blipFill>
          <a:blip r:embed="rId5"/>
          <a:srcRect/>
          <a:stretch>
            <a:fillRect/>
          </a:stretch>
        </p:blipFill>
        <p:spPr bwMode="auto">
          <a:xfrm>
            <a:off x="1219200" y="6179344"/>
            <a:ext cx="6705600" cy="623888"/>
          </a:xfrm>
          <a:prstGeom prst="rect">
            <a:avLst/>
          </a:prstGeom>
          <a:noFill/>
          <a:ln w="9525">
            <a:noFill/>
            <a:miter lim="800000"/>
            <a:headEnd/>
            <a:tailEnd/>
          </a:ln>
        </p:spPr>
      </p:pic>
    </p:spTree>
    <p:extLst>
      <p:ext uri="{BB962C8B-B14F-4D97-AF65-F5344CB8AC3E}">
        <p14:creationId xmlns:p14="http://schemas.microsoft.com/office/powerpoint/2010/main" val="29106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omic Sans MS" panose="030F0702030302020204" pitchFamily="66" charset="0"/>
              </a:rPr>
              <a:t>Josh’s</a:t>
            </a:r>
            <a:r>
              <a:rPr lang="en-US" dirty="0">
                <a:solidFill>
                  <a:srgbClr val="FF0000"/>
                </a:solidFill>
              </a:rPr>
              <a:t>                  </a:t>
            </a:r>
            <a:r>
              <a:rPr lang="en-US" dirty="0" smtClean="0">
                <a:solidFill>
                  <a:srgbClr val="FF0000"/>
                </a:solidFill>
                <a:latin typeface="Comic Sans MS" panose="030F0702030302020204" pitchFamily="66" charset="0"/>
              </a:rPr>
              <a:t>Legacy</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94360" y="2194560"/>
            <a:ext cx="7955280" cy="3825240"/>
          </a:xfrm>
        </p:spPr>
        <p:txBody>
          <a:bodyPr>
            <a:normAutofit lnSpcReduction="10000"/>
          </a:bodyPr>
          <a:lstStyle/>
          <a:p>
            <a:endParaRPr lang="en-US" dirty="0" smtClean="0"/>
          </a:p>
          <a:p>
            <a:r>
              <a:rPr lang="en-US" sz="3200" dirty="0" smtClean="0">
                <a:latin typeface="Comic Sans MS" panose="030F0702030302020204" pitchFamily="66" charset="0"/>
              </a:rPr>
              <a:t>Although </a:t>
            </a:r>
            <a:r>
              <a:rPr lang="en-US" sz="3200" dirty="0">
                <a:latin typeface="Comic Sans MS" panose="030F0702030302020204" pitchFamily="66" charset="0"/>
              </a:rPr>
              <a:t>Josh is no longer around, his legacy of kindness continues on</a:t>
            </a:r>
            <a:r>
              <a:rPr lang="en-US" sz="3200" dirty="0" smtClean="0">
                <a:latin typeface="Comic Sans MS" panose="030F0702030302020204" pitchFamily="66" charset="0"/>
              </a:rPr>
              <a:t>.</a:t>
            </a:r>
          </a:p>
          <a:p>
            <a:r>
              <a:rPr lang="en-US" sz="3200" dirty="0">
                <a:latin typeface="Comic Sans MS" panose="030F0702030302020204" pitchFamily="66" charset="0"/>
              </a:rPr>
              <a:t>The Josh Stevens Foundation has teamed up with more than 350 schools in 10 states. </a:t>
            </a:r>
            <a:endParaRPr lang="en-US" sz="3200" dirty="0" smtClean="0">
              <a:latin typeface="Comic Sans MS" panose="030F0702030302020204" pitchFamily="66" charset="0"/>
            </a:endParaRPr>
          </a:p>
          <a:p>
            <a:r>
              <a:rPr lang="en-US" sz="3200" dirty="0" smtClean="0">
                <a:latin typeface="Comic Sans MS" panose="030F0702030302020204" pitchFamily="66" charset="0"/>
              </a:rPr>
              <a:t>He even has a CCSD school named after him – Josh Stevens Elementary!!!</a:t>
            </a:r>
            <a:endParaRPr lang="en-US" sz="3200" dirty="0">
              <a:latin typeface="Comic Sans MS" panose="030F0702030302020204" pitchFamily="66" charset="0"/>
            </a:endParaRPr>
          </a:p>
          <a:p>
            <a:pPr marL="0" indent="0">
              <a:buNone/>
            </a:pPr>
            <a:endParaRPr lang="en-US" dirty="0" smtClean="0"/>
          </a:p>
          <a:p>
            <a:endParaRPr lang="en-US" dirty="0" smtClean="0"/>
          </a:p>
          <a:p>
            <a:endParaRPr lang="en-US" dirty="0"/>
          </a:p>
          <a:p>
            <a:endParaRPr lang="en-US" dirty="0" smtClean="0"/>
          </a:p>
          <a:p>
            <a:endParaRPr lang="en-US" dirty="0" smtClean="0"/>
          </a:p>
        </p:txBody>
      </p:sp>
      <p:pic>
        <p:nvPicPr>
          <p:cNvPr id="4" name="Picture 3" descr="http://joshstevensfoundation.org/wp-content/uploads/2012/03/Picture-025-300x200.jp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09601"/>
            <a:ext cx="2128838" cy="144780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960" y="5661659"/>
            <a:ext cx="149368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joshstevensfoundation.org/wp-content/uploads/2012/03/Picture-025-300x200.jpg"/>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11973"/>
            <a:ext cx="2281238" cy="1597827"/>
          </a:xfrm>
          <a:prstGeom prst="rect">
            <a:avLst/>
          </a:prstGeom>
          <a:noFill/>
          <a:ln>
            <a:noFill/>
          </a:ln>
        </p:spPr>
      </p:pic>
    </p:spTree>
    <p:extLst>
      <p:ext uri="{BB962C8B-B14F-4D97-AF65-F5344CB8AC3E}">
        <p14:creationId xmlns:p14="http://schemas.microsoft.com/office/powerpoint/2010/main" val="31986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7467600" cy="4187825"/>
          </a:xfrm>
        </p:spPr>
        <p:txBody>
          <a:bodyPr>
            <a:normAutofit/>
          </a:bodyPr>
          <a:lstStyle/>
          <a:p>
            <a:pPr marL="274320" indent="-274320" eaLnBrk="1" fontAlgn="auto" hangingPunct="1">
              <a:spcAft>
                <a:spcPts val="0"/>
              </a:spcAft>
              <a:buFont typeface="Wingdings"/>
              <a:buNone/>
              <a:defRPr/>
            </a:pPr>
            <a:r>
              <a:rPr lang="en-US" sz="2800" dirty="0" smtClean="0">
                <a:solidFill>
                  <a:srgbClr val="3399FF"/>
                </a:solidFill>
                <a:latin typeface="Kristen ITC" panose="03050502040202030202" pitchFamily="66" charset="0"/>
              </a:rPr>
              <a:t>BELIEF</a:t>
            </a:r>
            <a:r>
              <a:rPr lang="en-US" sz="2800" dirty="0" smtClean="0"/>
              <a:t/>
            </a:r>
            <a:br>
              <a:rPr lang="en-US" sz="2800" dirty="0" smtClean="0"/>
            </a:br>
            <a:r>
              <a:rPr lang="en-US" sz="2800" dirty="0" smtClean="0">
                <a:latin typeface="Comic Sans MS" panose="030F0702030302020204" pitchFamily="66" charset="0"/>
              </a:rPr>
              <a:t>Genuine kindness born in the heart of a child deserves celebration.</a:t>
            </a:r>
          </a:p>
          <a:p>
            <a:pPr marL="274320" indent="-274320" eaLnBrk="1" fontAlgn="auto" hangingPunct="1">
              <a:spcAft>
                <a:spcPts val="0"/>
              </a:spcAft>
              <a:buFont typeface="Wingdings"/>
              <a:buNone/>
              <a:defRPr/>
            </a:pPr>
            <a:endParaRPr lang="en-US" sz="2800" dirty="0" smtClean="0"/>
          </a:p>
          <a:p>
            <a:pPr marL="274320" indent="-274320" eaLnBrk="1" fontAlgn="auto" hangingPunct="1">
              <a:spcAft>
                <a:spcPts val="0"/>
              </a:spcAft>
              <a:buFont typeface="Wingdings"/>
              <a:buNone/>
              <a:defRPr/>
            </a:pPr>
            <a:r>
              <a:rPr lang="en-US" sz="2800" dirty="0" smtClean="0">
                <a:solidFill>
                  <a:srgbClr val="3399FF"/>
                </a:solidFill>
                <a:latin typeface="Kristen ITC" panose="03050502040202030202" pitchFamily="66" charset="0"/>
              </a:rPr>
              <a:t>MISSION</a:t>
            </a:r>
          </a:p>
          <a:p>
            <a:pPr marL="274320" indent="-274320" eaLnBrk="1" fontAlgn="auto" hangingPunct="1">
              <a:spcAft>
                <a:spcPts val="0"/>
              </a:spcAft>
              <a:buFont typeface="Wingdings"/>
              <a:buNone/>
              <a:defRPr/>
            </a:pPr>
            <a:r>
              <a:rPr lang="en-US" sz="2800" dirty="0" smtClean="0"/>
              <a:t>	</a:t>
            </a:r>
            <a:r>
              <a:rPr lang="en-US" sz="2800" dirty="0" smtClean="0">
                <a:latin typeface="Comic Sans MS" panose="030F0702030302020204" pitchFamily="66" charset="0"/>
              </a:rPr>
              <a:t>To recognize and celebrate a child's heartfelt kind acts, and to </a:t>
            </a:r>
            <a:r>
              <a:rPr lang="en-US" sz="2800" b="1" dirty="0" smtClean="0">
                <a:latin typeface="Comic Sans MS" panose="030F0702030302020204" pitchFamily="66" charset="0"/>
              </a:rPr>
              <a:t>inspire more children to be more kind, more often</a:t>
            </a:r>
            <a:r>
              <a:rPr lang="en-US" sz="2800" dirty="0" smtClean="0">
                <a:latin typeface="Comic Sans MS" panose="030F0702030302020204" pitchFamily="66" charset="0"/>
              </a:rPr>
              <a:t>.</a:t>
            </a:r>
          </a:p>
          <a:p>
            <a:pPr marL="274320" indent="-274320" eaLnBrk="1" fontAlgn="auto" hangingPunct="1">
              <a:spcAft>
                <a:spcPts val="0"/>
              </a:spcAft>
              <a:buFont typeface="Wingdings"/>
              <a:buChar char=""/>
              <a:defRPr/>
            </a:pPr>
            <a:endParaRPr lang="en-US" dirty="0"/>
          </a:p>
        </p:txBody>
      </p:sp>
      <p:pic>
        <p:nvPicPr>
          <p:cNvPr id="1026" name="Picture 2" descr="https://static.wixstatic.com/media/35dfa7_9b47438e3fe847beb551aa3dd9d3f54b~mv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114" y="381000"/>
            <a:ext cx="211504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96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869141"/>
          </a:xfrm>
        </p:spPr>
        <p:txBody>
          <a:bodyPr>
            <a:noAutofit/>
          </a:bodyPr>
          <a:lstStyle/>
          <a:p>
            <a:pPr algn="ctr"/>
            <a:r>
              <a:rPr lang="en-US" sz="4800" b="1" dirty="0" smtClean="0">
                <a:solidFill>
                  <a:srgbClr val="FF0000"/>
                </a:solidFill>
                <a:latin typeface="Kristen ITC" panose="03050502040202030202" pitchFamily="66" charset="0"/>
              </a:rPr>
              <a:t>Celebrating Genuine Kindness</a:t>
            </a:r>
            <a:endParaRPr lang="en-US" sz="4800" b="1" dirty="0">
              <a:solidFill>
                <a:srgbClr val="FF0000"/>
              </a:solidFill>
              <a:latin typeface="Kristen ITC" panose="03050502040202030202" pitchFamily="66" charset="0"/>
            </a:endParaRPr>
          </a:p>
        </p:txBody>
      </p:sp>
      <p:sp>
        <p:nvSpPr>
          <p:cNvPr id="3" name="Content Placeholder 2"/>
          <p:cNvSpPr>
            <a:spLocks noGrp="1"/>
          </p:cNvSpPr>
          <p:nvPr>
            <p:ph idx="1"/>
          </p:nvPr>
        </p:nvSpPr>
        <p:spPr>
          <a:xfrm>
            <a:off x="533400" y="2514601"/>
            <a:ext cx="8153400" cy="2895600"/>
          </a:xfrm>
        </p:spPr>
        <p:txBody>
          <a:bodyPr>
            <a:normAutofit lnSpcReduction="10000"/>
          </a:bodyPr>
          <a:lstStyle/>
          <a:p>
            <a:r>
              <a:rPr lang="en-US" sz="2800" dirty="0">
                <a:solidFill>
                  <a:schemeClr val="tx2"/>
                </a:solidFill>
                <a:latin typeface="Comic Sans MS" panose="030F0702030302020204" pitchFamily="66" charset="0"/>
              </a:rPr>
              <a:t>The </a:t>
            </a:r>
            <a:r>
              <a:rPr lang="en-US" sz="2800" dirty="0" err="1">
                <a:solidFill>
                  <a:schemeClr val="tx2"/>
                </a:solidFill>
                <a:latin typeface="Comic Sans MS" panose="030F0702030302020204" pitchFamily="66" charset="0"/>
              </a:rPr>
              <a:t>Vassiliadis</a:t>
            </a:r>
            <a:r>
              <a:rPr lang="en-US" sz="2800" dirty="0">
                <a:solidFill>
                  <a:schemeClr val="tx2"/>
                </a:solidFill>
                <a:latin typeface="Comic Sans MS" panose="030F0702030302020204" pitchFamily="66" charset="0"/>
              </a:rPr>
              <a:t> staff would like to </a:t>
            </a:r>
            <a:r>
              <a:rPr lang="en-US" sz="2800" b="1" i="1" dirty="0">
                <a:solidFill>
                  <a:schemeClr val="tx2"/>
                </a:solidFill>
                <a:latin typeface="Comic Sans MS" panose="030F0702030302020204" pitchFamily="66" charset="0"/>
              </a:rPr>
              <a:t>recognize</a:t>
            </a:r>
            <a:r>
              <a:rPr lang="en-US" sz="2800" b="1" dirty="0">
                <a:solidFill>
                  <a:schemeClr val="tx2"/>
                </a:solidFill>
                <a:latin typeface="Comic Sans MS" panose="030F0702030302020204" pitchFamily="66" charset="0"/>
              </a:rPr>
              <a:t> </a:t>
            </a:r>
            <a:r>
              <a:rPr lang="en-US" sz="2800" dirty="0">
                <a:solidFill>
                  <a:schemeClr val="tx2"/>
                </a:solidFill>
                <a:latin typeface="Comic Sans MS" panose="030F0702030302020204" pitchFamily="66" charset="0"/>
              </a:rPr>
              <a:t>and </a:t>
            </a:r>
            <a:r>
              <a:rPr lang="en-US" sz="2800" b="1" i="1" dirty="0">
                <a:solidFill>
                  <a:schemeClr val="tx2"/>
                </a:solidFill>
                <a:latin typeface="Comic Sans MS" panose="030F0702030302020204" pitchFamily="66" charset="0"/>
              </a:rPr>
              <a:t>celebrate</a:t>
            </a:r>
            <a:r>
              <a:rPr lang="en-US" sz="2800" b="1" dirty="0">
                <a:solidFill>
                  <a:schemeClr val="tx2"/>
                </a:solidFill>
                <a:latin typeface="Comic Sans MS" panose="030F0702030302020204" pitchFamily="66" charset="0"/>
              </a:rPr>
              <a:t> </a:t>
            </a:r>
            <a:r>
              <a:rPr lang="en-US" sz="2800" dirty="0">
                <a:solidFill>
                  <a:schemeClr val="tx2"/>
                </a:solidFill>
                <a:latin typeface="Comic Sans MS" panose="030F0702030302020204" pitchFamily="66" charset="0"/>
              </a:rPr>
              <a:t>genuine acts of kindness shown by YOU, our </a:t>
            </a:r>
            <a:r>
              <a:rPr lang="en-US" sz="2800" dirty="0" smtClean="0">
                <a:solidFill>
                  <a:schemeClr val="tx2"/>
                </a:solidFill>
                <a:latin typeface="Comic Sans MS" panose="030F0702030302020204" pitchFamily="66" charset="0"/>
              </a:rPr>
              <a:t>SUPER </a:t>
            </a:r>
            <a:r>
              <a:rPr lang="en-US" sz="2800" dirty="0">
                <a:solidFill>
                  <a:schemeClr val="tx2"/>
                </a:solidFill>
                <a:latin typeface="Comic Sans MS" panose="030F0702030302020204" pitchFamily="66" charset="0"/>
              </a:rPr>
              <a:t>students!  </a:t>
            </a:r>
          </a:p>
          <a:p>
            <a:r>
              <a:rPr lang="en-US" sz="2800" dirty="0">
                <a:solidFill>
                  <a:schemeClr val="tx2"/>
                </a:solidFill>
                <a:latin typeface="Comic Sans MS" panose="030F0702030302020204" pitchFamily="66" charset="0"/>
              </a:rPr>
              <a:t>We </a:t>
            </a:r>
            <a:r>
              <a:rPr lang="en-US" sz="2800" dirty="0" smtClean="0">
                <a:solidFill>
                  <a:schemeClr val="tx2"/>
                </a:solidFill>
                <a:latin typeface="Comic Sans MS" panose="030F0702030302020204" pitchFamily="66" charset="0"/>
              </a:rPr>
              <a:t>want to </a:t>
            </a:r>
            <a:r>
              <a:rPr lang="en-US" sz="2800" dirty="0" smtClean="0">
                <a:solidFill>
                  <a:schemeClr val="tx2"/>
                </a:solidFill>
                <a:latin typeface="Comic Sans MS" panose="030F0702030302020204" pitchFamily="66" charset="0"/>
              </a:rPr>
              <a:t>inspire </a:t>
            </a:r>
            <a:r>
              <a:rPr lang="en-US" sz="2800" dirty="0" smtClean="0">
                <a:solidFill>
                  <a:schemeClr val="tx2"/>
                </a:solidFill>
                <a:latin typeface="Comic Sans MS" panose="030F0702030302020204" pitchFamily="66" charset="0"/>
              </a:rPr>
              <a:t>more kindness, more often at </a:t>
            </a:r>
            <a:r>
              <a:rPr lang="en-US" sz="2800" dirty="0" err="1" smtClean="0">
                <a:solidFill>
                  <a:schemeClr val="tx2"/>
                </a:solidFill>
                <a:latin typeface="Comic Sans MS" panose="030F0702030302020204" pitchFamily="66" charset="0"/>
              </a:rPr>
              <a:t>Vassiliadis</a:t>
            </a:r>
            <a:r>
              <a:rPr lang="en-US" sz="2800" dirty="0" smtClean="0">
                <a:solidFill>
                  <a:schemeClr val="tx2"/>
                </a:solidFill>
                <a:latin typeface="Comic Sans MS" panose="030F0702030302020204" pitchFamily="66" charset="0"/>
              </a:rPr>
              <a:t> and encourage ALL of us to be SUPER LEADERS by showing our SUPERPOWER of being SUPER KIND!</a:t>
            </a:r>
            <a:endParaRPr lang="en-US" sz="2800" b="1" dirty="0">
              <a:solidFill>
                <a:schemeClr val="tx2"/>
              </a:solidFill>
              <a:latin typeface="Comic Sans MS" panose="030F0702030302020204" pitchFamily="66" charset="0"/>
            </a:endParaRPr>
          </a:p>
        </p:txBody>
      </p:sp>
      <p:pic>
        <p:nvPicPr>
          <p:cNvPr id="4" name="Picture 3" descr="Clipart - Firework 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09966"/>
            <a:ext cx="1298713" cy="1295400"/>
          </a:xfrm>
          <a:prstGeom prst="rect">
            <a:avLst/>
          </a:prstGeom>
        </p:spPr>
      </p:pic>
      <p:pic>
        <p:nvPicPr>
          <p:cNvPr id="7" name="Picture 6" descr="Clipart - Firework 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09966"/>
            <a:ext cx="1298713" cy="1295400"/>
          </a:xfrm>
          <a:prstGeom prst="rect">
            <a:avLst/>
          </a:prstGeom>
        </p:spPr>
      </p:pic>
      <p:pic>
        <p:nvPicPr>
          <p:cNvPr id="9" name="Picture 8" descr="&lt;strong&gt;Superheroes&lt;/strong&gt;! | Sunflower Storyti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478" y="5257800"/>
            <a:ext cx="6078679" cy="1371600"/>
          </a:xfrm>
          <a:prstGeom prst="rect">
            <a:avLst/>
          </a:prstGeom>
        </p:spPr>
      </p:pic>
    </p:spTree>
    <p:extLst>
      <p:ext uri="{BB962C8B-B14F-4D97-AF65-F5344CB8AC3E}">
        <p14:creationId xmlns:p14="http://schemas.microsoft.com/office/powerpoint/2010/main" val="3095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457200" y="685800"/>
            <a:ext cx="7467600" cy="1371600"/>
          </a:xfrm>
        </p:spPr>
        <p:txBody>
          <a:bodyPr wrap="square" lIns="91440" tIns="45720" rIns="91440" bIns="45720" numCol="1" anchorCtr="0" compatLnSpc="1">
            <a:prstTxWarp prst="textNoShape">
              <a:avLst/>
            </a:prstTxWarp>
            <a:normAutofit/>
          </a:bodyPr>
          <a:lstStyle/>
          <a:p>
            <a:pPr algn="ctr" eaLnBrk="1" hangingPunct="1"/>
            <a:r>
              <a:rPr lang="en-US" cap="none" dirty="0" smtClean="0">
                <a:solidFill>
                  <a:srgbClr val="3399FF"/>
                </a:solidFill>
                <a:latin typeface="Comic Sans MS" pitchFamily="66" charset="0"/>
              </a:rPr>
              <a:t>Why Be             ???</a:t>
            </a:r>
            <a:r>
              <a:rPr lang="en-US" cap="none" dirty="0" smtClean="0">
                <a:solidFill>
                  <a:srgbClr val="FF9933"/>
                </a:solidFill>
                <a:latin typeface="Comic Sans MS" pitchFamily="66" charset="0"/>
              </a:rPr>
              <a:t/>
            </a:r>
            <a:br>
              <a:rPr lang="en-US" cap="none" dirty="0" smtClean="0">
                <a:solidFill>
                  <a:srgbClr val="FF9933"/>
                </a:solidFill>
                <a:latin typeface="Comic Sans MS" pitchFamily="66" charset="0"/>
              </a:rPr>
            </a:br>
            <a:endParaRPr lang="en-US" cap="none" dirty="0" smtClean="0">
              <a:solidFill>
                <a:srgbClr val="FF9933"/>
              </a:solidFill>
            </a:endParaRPr>
          </a:p>
        </p:txBody>
      </p:sp>
      <p:sp>
        <p:nvSpPr>
          <p:cNvPr id="18434" name="Content Placeholder 2"/>
          <p:cNvSpPr>
            <a:spLocks noGrp="1"/>
          </p:cNvSpPr>
          <p:nvPr>
            <p:ph idx="1"/>
          </p:nvPr>
        </p:nvSpPr>
        <p:spPr>
          <a:xfrm>
            <a:off x="1447800" y="1447800"/>
            <a:ext cx="5562600" cy="2209800"/>
          </a:xfrm>
        </p:spPr>
        <p:txBody>
          <a:bodyPr>
            <a:normAutofit fontScale="25000" lnSpcReduction="20000"/>
          </a:bodyPr>
          <a:lstStyle/>
          <a:p>
            <a:pPr eaLnBrk="1" hangingPunct="1">
              <a:buFont typeface="Wingdings" pitchFamily="2" charset="2"/>
              <a:buNone/>
            </a:pPr>
            <a:r>
              <a:rPr lang="en-US" sz="8000" b="1" dirty="0" smtClean="0">
                <a:latin typeface="Comic Sans MS" pitchFamily="66" charset="0"/>
              </a:rPr>
              <a:t>Most importantly…</a:t>
            </a:r>
          </a:p>
          <a:p>
            <a:pPr eaLnBrk="1" hangingPunct="1">
              <a:buFont typeface="Wingdings" pitchFamily="2" charset="2"/>
              <a:buNone/>
            </a:pPr>
            <a:endParaRPr lang="en-US" sz="8000" dirty="0" smtClean="0">
              <a:latin typeface="Comic Sans MS" pitchFamily="66" charset="0"/>
            </a:endParaRPr>
          </a:p>
          <a:p>
            <a:pPr eaLnBrk="1" hangingPunct="1"/>
            <a:r>
              <a:rPr lang="en-US" sz="9600" dirty="0" smtClean="0">
                <a:latin typeface="Comic Sans MS" pitchFamily="66" charset="0"/>
              </a:rPr>
              <a:t>Makes others feel good!</a:t>
            </a:r>
          </a:p>
          <a:p>
            <a:pPr eaLnBrk="1" hangingPunct="1"/>
            <a:r>
              <a:rPr lang="en-US" sz="9600" dirty="0" smtClean="0">
                <a:latin typeface="Comic Sans MS" pitchFamily="66" charset="0"/>
              </a:rPr>
              <a:t>Helps create a positive learning environment!</a:t>
            </a:r>
          </a:p>
          <a:p>
            <a:pPr eaLnBrk="1" hangingPunct="1"/>
            <a:r>
              <a:rPr lang="en-US" sz="9600" dirty="0" smtClean="0">
                <a:latin typeface="Comic Sans MS" pitchFamily="66" charset="0"/>
              </a:rPr>
              <a:t>Makes </a:t>
            </a:r>
            <a:r>
              <a:rPr lang="en-US" sz="9600" dirty="0" err="1" smtClean="0">
                <a:latin typeface="Comic Sans MS" pitchFamily="66" charset="0"/>
              </a:rPr>
              <a:t>Vassiliadis</a:t>
            </a:r>
            <a:r>
              <a:rPr lang="en-US" sz="9600" dirty="0" smtClean="0">
                <a:latin typeface="Comic Sans MS" pitchFamily="66" charset="0"/>
              </a:rPr>
              <a:t>, Las Vegas &amp; the world a better place!</a:t>
            </a:r>
          </a:p>
          <a:p>
            <a:pPr eaLnBrk="1" hangingPunct="1"/>
            <a:r>
              <a:rPr lang="en-US" sz="9600" dirty="0" smtClean="0">
                <a:latin typeface="Comic Sans MS" pitchFamily="66" charset="0"/>
              </a:rPr>
              <a:t>A feeling of happiness!</a:t>
            </a:r>
          </a:p>
          <a:p>
            <a:r>
              <a:rPr lang="en-US" sz="9600" dirty="0">
                <a:latin typeface="Comic Sans MS" pitchFamily="66" charset="0"/>
              </a:rPr>
              <a:t>A positive memory for YOU</a:t>
            </a:r>
            <a:r>
              <a:rPr lang="en-US" sz="9600" dirty="0" smtClean="0">
                <a:latin typeface="Comic Sans MS" pitchFamily="66" charset="0"/>
              </a:rPr>
              <a:t>!</a:t>
            </a:r>
          </a:p>
          <a:p>
            <a:pPr eaLnBrk="1" hangingPunct="1"/>
            <a:r>
              <a:rPr lang="en-US" sz="9600" dirty="0" smtClean="0">
                <a:latin typeface="Comic Sans MS" pitchFamily="66" charset="0"/>
              </a:rPr>
              <a:t>Inspires more kindness!</a:t>
            </a:r>
          </a:p>
          <a:p>
            <a:pPr eaLnBrk="1" hangingPunct="1"/>
            <a:endParaRPr lang="en-US" sz="4200" dirty="0">
              <a:latin typeface="Comic Sans MS" pitchFamily="66" charset="0"/>
            </a:endParaRPr>
          </a:p>
          <a:p>
            <a:pPr marL="0" indent="0" eaLnBrk="1" hangingPunct="1">
              <a:buNone/>
            </a:pPr>
            <a:endParaRPr lang="en-US" sz="8000" dirty="0" smtClean="0">
              <a:solidFill>
                <a:srgbClr val="00B050"/>
              </a:solidFill>
              <a:latin typeface="Comic Sans MS" pitchFamily="66" charset="0"/>
            </a:endParaRPr>
          </a:p>
          <a:p>
            <a:pPr marL="0" indent="0" eaLnBrk="1" hangingPunct="1">
              <a:buNone/>
            </a:pPr>
            <a:r>
              <a:rPr lang="en-US" sz="9600" dirty="0" smtClean="0">
                <a:solidFill>
                  <a:srgbClr val="3399FF"/>
                </a:solidFill>
                <a:latin typeface="Comic Sans MS" pitchFamily="66" charset="0"/>
              </a:rPr>
              <a:t>On top of that…</a:t>
            </a:r>
          </a:p>
          <a:p>
            <a:pPr eaLnBrk="1" hangingPunct="1">
              <a:buFont typeface="Wingdings" pitchFamily="2" charset="2"/>
              <a:buNone/>
            </a:pPr>
            <a:endParaRPr lang="en-US" dirty="0" smtClean="0">
              <a:latin typeface="Comic Sans MS" pitchFamily="66" charset="0"/>
            </a:endParaRPr>
          </a:p>
          <a:p>
            <a:pPr eaLnBrk="1" hangingPunct="1"/>
            <a:endParaRPr lang="en-US" dirty="0" smtClean="0"/>
          </a:p>
        </p:txBody>
      </p:sp>
      <p:pic>
        <p:nvPicPr>
          <p:cNvPr id="1027" name="Picture 3" descr="C:\Users\davisbs\AppData\Local\Microsoft\Windows\Temporary Internet Files\Content.IE5\S8TMJ2M1\15717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42925"/>
            <a:ext cx="16192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INDNESS SPREADS: Change the world, one person at a time with random acts of kindness |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572000"/>
            <a:ext cx="2952750" cy="2070970"/>
          </a:xfrm>
          <a:prstGeom prst="rect">
            <a:avLst/>
          </a:prstGeom>
        </p:spPr>
      </p:pic>
    </p:spTree>
    <p:extLst>
      <p:ext uri="{BB962C8B-B14F-4D97-AF65-F5344CB8AC3E}">
        <p14:creationId xmlns:p14="http://schemas.microsoft.com/office/powerpoint/2010/main" val="912615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circle(in)">
                                      <p:cBhvr>
                                        <p:cTn id="7" dur="2000"/>
                                        <p:tgtEl>
                                          <p:spTgt spid="184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1000"/>
                                        <p:tgtEl>
                                          <p:spTgt spid="18434">
                                            <p:txEl>
                                              <p:pRg st="0" end="0"/>
                                            </p:txEl>
                                          </p:spTgt>
                                        </p:tgtEl>
                                      </p:cBhvr>
                                    </p:animEffect>
                                    <p:anim calcmode="lin" valueType="num">
                                      <p:cBhvr>
                                        <p:cTn id="13"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fade">
                                      <p:cBhvr>
                                        <p:cTn id="17" dur="1000"/>
                                        <p:tgtEl>
                                          <p:spTgt spid="18434">
                                            <p:txEl>
                                              <p:pRg st="2" end="2"/>
                                            </p:txEl>
                                          </p:spTgt>
                                        </p:tgtEl>
                                      </p:cBhvr>
                                    </p:animEffect>
                                    <p:anim calcmode="lin" valueType="num">
                                      <p:cBhvr>
                                        <p:cTn id="18"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43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fade">
                                      <p:cBhvr>
                                        <p:cTn id="22" dur="1000"/>
                                        <p:tgtEl>
                                          <p:spTgt spid="18434">
                                            <p:txEl>
                                              <p:pRg st="3" end="3"/>
                                            </p:txEl>
                                          </p:spTgt>
                                        </p:tgtEl>
                                      </p:cBhvr>
                                    </p:animEffect>
                                    <p:anim calcmode="lin" valueType="num">
                                      <p:cBhvr>
                                        <p:cTn id="23"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843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fade">
                                      <p:cBhvr>
                                        <p:cTn id="27" dur="1000"/>
                                        <p:tgtEl>
                                          <p:spTgt spid="18434">
                                            <p:txEl>
                                              <p:pRg st="4" end="4"/>
                                            </p:txEl>
                                          </p:spTgt>
                                        </p:tgtEl>
                                      </p:cBhvr>
                                    </p:animEffect>
                                    <p:anim calcmode="lin" valueType="num">
                                      <p:cBhvr>
                                        <p:cTn id="28" dur="10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43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fade">
                                      <p:cBhvr>
                                        <p:cTn id="32" dur="1000"/>
                                        <p:tgtEl>
                                          <p:spTgt spid="18434">
                                            <p:txEl>
                                              <p:pRg st="5" end="5"/>
                                            </p:txEl>
                                          </p:spTgt>
                                        </p:tgtEl>
                                      </p:cBhvr>
                                    </p:animEffect>
                                    <p:anim calcmode="lin" valueType="num">
                                      <p:cBhvr>
                                        <p:cTn id="33" dur="10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843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434">
                                            <p:txEl>
                                              <p:pRg st="6" end="6"/>
                                            </p:txEl>
                                          </p:spTgt>
                                        </p:tgtEl>
                                        <p:attrNameLst>
                                          <p:attrName>style.visibility</p:attrName>
                                        </p:attrNameLst>
                                      </p:cBhvr>
                                      <p:to>
                                        <p:strVal val="visible"/>
                                      </p:to>
                                    </p:set>
                                    <p:animEffect transition="in" filter="fade">
                                      <p:cBhvr>
                                        <p:cTn id="37" dur="1000"/>
                                        <p:tgtEl>
                                          <p:spTgt spid="18434">
                                            <p:txEl>
                                              <p:pRg st="6" end="6"/>
                                            </p:txEl>
                                          </p:spTgt>
                                        </p:tgtEl>
                                      </p:cBhvr>
                                    </p:animEffect>
                                    <p:anim calcmode="lin" valueType="num">
                                      <p:cBhvr>
                                        <p:cTn id="38" dur="10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843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434">
                                            <p:txEl>
                                              <p:pRg st="7" end="7"/>
                                            </p:txEl>
                                          </p:spTgt>
                                        </p:tgtEl>
                                        <p:attrNameLst>
                                          <p:attrName>style.visibility</p:attrName>
                                        </p:attrNameLst>
                                      </p:cBhvr>
                                      <p:to>
                                        <p:strVal val="visible"/>
                                      </p:to>
                                    </p:set>
                                    <p:animEffect transition="in" filter="fade">
                                      <p:cBhvr>
                                        <p:cTn id="42" dur="1000"/>
                                        <p:tgtEl>
                                          <p:spTgt spid="18434">
                                            <p:txEl>
                                              <p:pRg st="7" end="7"/>
                                            </p:txEl>
                                          </p:spTgt>
                                        </p:tgtEl>
                                      </p:cBhvr>
                                    </p:animEffect>
                                    <p:anim calcmode="lin" valueType="num">
                                      <p:cBhvr>
                                        <p:cTn id="43" dur="1000" fill="hold"/>
                                        <p:tgtEl>
                                          <p:spTgt spid="1843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843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434">
                                            <p:txEl>
                                              <p:pRg st="10" end="10"/>
                                            </p:txEl>
                                          </p:spTgt>
                                        </p:tgtEl>
                                        <p:attrNameLst>
                                          <p:attrName>style.visibility</p:attrName>
                                        </p:attrNameLst>
                                      </p:cBhvr>
                                      <p:to>
                                        <p:strVal val="visible"/>
                                      </p:to>
                                    </p:set>
                                    <p:animEffect transition="in" filter="fade">
                                      <p:cBhvr>
                                        <p:cTn id="47" dur="1000"/>
                                        <p:tgtEl>
                                          <p:spTgt spid="18434">
                                            <p:txEl>
                                              <p:pRg st="10" end="10"/>
                                            </p:txEl>
                                          </p:spTgt>
                                        </p:tgtEl>
                                      </p:cBhvr>
                                    </p:animEffect>
                                    <p:anim calcmode="lin" valueType="num">
                                      <p:cBhvr>
                                        <p:cTn id="48" dur="1000" fill="hold"/>
                                        <p:tgtEl>
                                          <p:spTgt spid="1843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1843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377940" cy="1293028"/>
          </a:xfrm>
        </p:spPr>
        <p:txBody>
          <a:bodyPr>
            <a:normAutofit fontScale="90000"/>
          </a:bodyPr>
          <a:lstStyle/>
          <a:p>
            <a:pPr algn="ctr"/>
            <a:r>
              <a:rPr lang="en-US" sz="5400" b="1" dirty="0" smtClean="0">
                <a:solidFill>
                  <a:srgbClr val="FF0000"/>
                </a:solidFill>
                <a:latin typeface="Kristen ITC" panose="03050502040202030202" pitchFamily="66" charset="0"/>
              </a:rPr>
              <a:t>Caught Being Kind…</a:t>
            </a:r>
            <a:endParaRPr lang="en-US" sz="5400" b="1" dirty="0">
              <a:solidFill>
                <a:srgbClr val="FF0000"/>
              </a:solidFill>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Comic Sans MS" panose="030F0702030302020204" pitchFamily="66" charset="0"/>
              </a:rPr>
              <a:t>Leaders </a:t>
            </a:r>
            <a:r>
              <a:rPr lang="en-US" sz="4400" dirty="0" smtClean="0">
                <a:latin typeface="Comic Sans MS" panose="030F0702030302020204" pitchFamily="66" charset="0"/>
              </a:rPr>
              <a:t>who are caught being kind above and beyond what we normally see, will be given a logo card, </a:t>
            </a:r>
            <a:r>
              <a:rPr lang="en-US" sz="4400" dirty="0" smtClean="0">
                <a:latin typeface="Comic Sans MS" panose="030F0702030302020204" pitchFamily="66" charset="0"/>
              </a:rPr>
              <a:t>congrats </a:t>
            </a:r>
            <a:r>
              <a:rPr lang="en-US" sz="4400" dirty="0" smtClean="0">
                <a:latin typeface="Comic Sans MS" panose="030F0702030302020204" pitchFamily="66" charset="0"/>
              </a:rPr>
              <a:t>letter for home and…  </a:t>
            </a:r>
          </a:p>
          <a:p>
            <a:pPr marL="0" indent="0" algn="ctr">
              <a:buNone/>
            </a:pPr>
            <a:endParaRPr lang="en-US" dirty="0">
              <a:solidFill>
                <a:srgbClr val="00B050"/>
              </a:solidFill>
              <a:latin typeface="Bell MT" pitchFamily="18" charset="0"/>
            </a:endParaRPr>
          </a:p>
          <a:p>
            <a:pPr marL="0" indent="0" algn="ctr">
              <a:buNone/>
            </a:pPr>
            <a:endParaRPr lang="en-US" dirty="0" smtClean="0">
              <a:solidFill>
                <a:srgbClr val="00B050"/>
              </a:solidFill>
              <a:latin typeface="Bell MT" pitchFamily="18" charset="0"/>
            </a:endParaRPr>
          </a:p>
        </p:txBody>
      </p:sp>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l="25801" t="25214" r="22437" b="22221"/>
          <a:stretch>
            <a:fillRect/>
          </a:stretch>
        </p:blipFill>
        <p:spPr bwMode="auto">
          <a:xfrm>
            <a:off x="5683048" y="5257800"/>
            <a:ext cx="3013277" cy="147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0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pPr algn="ctr"/>
            <a:r>
              <a:rPr lang="en-US" sz="7200" dirty="0" smtClean="0">
                <a:latin typeface="Algerian" pitchFamily="82" charset="0"/>
              </a:rPr>
              <a:t/>
            </a:r>
            <a:br>
              <a:rPr lang="en-US" sz="7200" dirty="0" smtClean="0">
                <a:latin typeface="Algerian" pitchFamily="82" charset="0"/>
              </a:rPr>
            </a:br>
            <a:r>
              <a:rPr lang="en-US" sz="5400" dirty="0" smtClean="0">
                <a:solidFill>
                  <a:srgbClr val="3399FF"/>
                </a:solidFill>
                <a:latin typeface="Kristen ITC" panose="03050502040202030202" pitchFamily="66" charset="0"/>
              </a:rPr>
              <a:t>Caught Being Kind…</a:t>
            </a:r>
            <a:endParaRPr lang="en-US" sz="5400" dirty="0">
              <a:solidFill>
                <a:srgbClr val="3399FF"/>
              </a:solidFill>
              <a:latin typeface="Kristen ITC" panose="03050502040202030202" pitchFamily="66" charset="0"/>
            </a:endParaRPr>
          </a:p>
        </p:txBody>
      </p:sp>
      <p:sp>
        <p:nvSpPr>
          <p:cNvPr id="7" name="TextBox 6"/>
          <p:cNvSpPr txBox="1"/>
          <p:nvPr/>
        </p:nvSpPr>
        <p:spPr>
          <a:xfrm flipH="1">
            <a:off x="139300" y="4569321"/>
            <a:ext cx="3746899" cy="369332"/>
          </a:xfrm>
          <a:prstGeom prst="rect">
            <a:avLst/>
          </a:prstGeom>
          <a:noFill/>
        </p:spPr>
        <p:txBody>
          <a:bodyPr wrap="square" rtlCol="0">
            <a:spAutoFit/>
          </a:bodyPr>
          <a:lstStyle/>
          <a:p>
            <a:pPr algn="ctr"/>
            <a:r>
              <a:rPr lang="en-US" dirty="0" smtClean="0">
                <a:latin typeface="Comic Sans MS" panose="030F0702030302020204" pitchFamily="66" charset="0"/>
              </a:rPr>
              <a:t>   The </a:t>
            </a:r>
            <a:r>
              <a:rPr lang="en-US" dirty="0" smtClean="0">
                <a:latin typeface="Comic Sans MS" panose="030F0702030302020204" pitchFamily="66" charset="0"/>
              </a:rPr>
              <a:t>Kindness Card, along with…</a:t>
            </a:r>
            <a:endParaRPr lang="en-US" dirty="0">
              <a:latin typeface="Comic Sans MS" panose="030F0702030302020204" pitchFamily="66" charset="0"/>
            </a:endParaRPr>
          </a:p>
        </p:txBody>
      </p:sp>
      <p:sp>
        <p:nvSpPr>
          <p:cNvPr id="9" name="TextBox 8"/>
          <p:cNvSpPr txBox="1"/>
          <p:nvPr/>
        </p:nvSpPr>
        <p:spPr>
          <a:xfrm flipH="1">
            <a:off x="4114800" y="4575572"/>
            <a:ext cx="4191000" cy="369332"/>
          </a:xfrm>
          <a:prstGeom prst="rect">
            <a:avLst/>
          </a:prstGeom>
          <a:noFill/>
        </p:spPr>
        <p:txBody>
          <a:bodyPr wrap="square" rtlCol="0">
            <a:spAutoFit/>
          </a:bodyPr>
          <a:lstStyle/>
          <a:p>
            <a:pPr algn="ctr"/>
            <a:r>
              <a:rPr lang="en-US" dirty="0" smtClean="0">
                <a:latin typeface="Comic Sans MS" panose="030F0702030302020204" pitchFamily="66" charset="0"/>
              </a:rPr>
              <a:t>      a </a:t>
            </a:r>
            <a:r>
              <a:rPr lang="en-US" dirty="0" smtClean="0">
                <a:latin typeface="Comic Sans MS" panose="030F0702030302020204" pitchFamily="66" charset="0"/>
              </a:rPr>
              <a:t>Be Kind bracelet and…</a:t>
            </a:r>
            <a:endParaRPr lang="en-US" dirty="0">
              <a:latin typeface="Comic Sans MS" panose="030F0702030302020204" pitchFamily="66" charset="0"/>
            </a:endParaRPr>
          </a:p>
        </p:txBody>
      </p:sp>
      <p:sp>
        <p:nvSpPr>
          <p:cNvPr id="11" name="TextBox 10"/>
          <p:cNvSpPr txBox="1"/>
          <p:nvPr/>
        </p:nvSpPr>
        <p:spPr>
          <a:xfrm>
            <a:off x="2971800" y="5486400"/>
            <a:ext cx="3294529" cy="1200329"/>
          </a:xfrm>
          <a:prstGeom prst="rect">
            <a:avLst/>
          </a:prstGeom>
          <a:noFill/>
        </p:spPr>
        <p:txBody>
          <a:bodyPr wrap="square" rtlCol="0">
            <a:spAutoFit/>
          </a:bodyPr>
          <a:lstStyle/>
          <a:p>
            <a:pPr algn="ctr"/>
            <a:r>
              <a:rPr lang="en-US" dirty="0">
                <a:latin typeface="Comic Sans MS" panose="030F0702030302020204" pitchFamily="66" charset="0"/>
              </a:rPr>
              <a:t>a</a:t>
            </a:r>
            <a:r>
              <a:rPr lang="en-US" dirty="0" smtClean="0">
                <a:latin typeface="Comic Sans MS" panose="030F0702030302020204" pitchFamily="66" charset="0"/>
              </a:rPr>
              <a:t> Be Kind shout out on afternoon announcements and your picture on the Be Kind bulletin board!</a:t>
            </a:r>
            <a:endParaRPr lang="en-US" dirty="0">
              <a:latin typeface="Comic Sans MS" panose="030F0702030302020204" pitchFamily="66" charset="0"/>
            </a:endParaRPr>
          </a:p>
        </p:txBody>
      </p:sp>
      <p:pic>
        <p:nvPicPr>
          <p:cNvPr id="1026" name="Picture 2" descr="http://www.region4convention.org/uploads/1/2/3/4/12341417/s661183202970675875_p21_i1_w13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91" y="5102995"/>
            <a:ext cx="2209800" cy="1690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gpht.com/B9YxYXW2O-3dDduGlF7leoMA6GtiIKF_umaAFSPo_wE9rLJs1nY85bLEl6IGwSBVxpI=w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465" y="5290896"/>
            <a:ext cx="1314337" cy="13143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213381"/>
            <a:ext cx="3581400" cy="233689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3690" y="2213381"/>
            <a:ext cx="4336910" cy="2336890"/>
          </a:xfrm>
          <a:prstGeom prst="rect">
            <a:avLst/>
          </a:prstGeom>
        </p:spPr>
      </p:pic>
    </p:spTree>
    <p:extLst>
      <p:ext uri="{BB962C8B-B14F-4D97-AF65-F5344CB8AC3E}">
        <p14:creationId xmlns:p14="http://schemas.microsoft.com/office/powerpoint/2010/main" val="148564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1676400"/>
          </a:xfrm>
        </p:spPr>
        <p:txBody>
          <a:bodyPr>
            <a:normAutofit fontScale="90000"/>
          </a:bodyPr>
          <a:lstStyle/>
          <a:p>
            <a:pPr algn="ctr"/>
            <a:r>
              <a:rPr lang="en-US" sz="3900" dirty="0" smtClean="0">
                <a:latin typeface="Kristen ITC" panose="03050502040202030202" pitchFamily="66" charset="0"/>
              </a:rPr>
              <a:t>Becoming a True Be Kind School…</a:t>
            </a:r>
            <a:r>
              <a:rPr lang="en-US" dirty="0" smtClean="0">
                <a:latin typeface="Berlin Sans FB" pitchFamily="34" charset="0"/>
              </a:rPr>
              <a:t/>
            </a:r>
            <a:br>
              <a:rPr lang="en-US" dirty="0" smtClean="0">
                <a:latin typeface="Berlin Sans FB" pitchFamily="34" charset="0"/>
              </a:rPr>
            </a:br>
            <a:endParaRPr lang="en-US" dirty="0"/>
          </a:p>
        </p:txBody>
      </p:sp>
      <p:sp>
        <p:nvSpPr>
          <p:cNvPr id="3" name="Content Placeholder 2"/>
          <p:cNvSpPr>
            <a:spLocks noGrp="1"/>
          </p:cNvSpPr>
          <p:nvPr>
            <p:ph idx="1"/>
          </p:nvPr>
        </p:nvSpPr>
        <p:spPr>
          <a:xfrm>
            <a:off x="609600" y="838200"/>
            <a:ext cx="8229600" cy="3733800"/>
          </a:xfrm>
        </p:spPr>
        <p:txBody>
          <a:bodyPr>
            <a:normAutofit fontScale="92500" lnSpcReduction="10000"/>
          </a:bodyPr>
          <a:lstStyle/>
          <a:p>
            <a:pPr marL="0" indent="0">
              <a:buNone/>
            </a:pPr>
            <a:endParaRPr lang="en-US" sz="2800" dirty="0" smtClean="0">
              <a:solidFill>
                <a:schemeClr val="accent1">
                  <a:lumMod val="75000"/>
                </a:schemeClr>
              </a:solidFill>
            </a:endParaRPr>
          </a:p>
          <a:p>
            <a:endParaRPr lang="en-US" sz="2800" dirty="0" smtClean="0">
              <a:solidFill>
                <a:schemeClr val="accent1">
                  <a:lumMod val="75000"/>
                </a:schemeClr>
              </a:solidFill>
            </a:endParaRPr>
          </a:p>
          <a:p>
            <a:r>
              <a:rPr lang="en-US" sz="2800" dirty="0" smtClean="0">
                <a:solidFill>
                  <a:srgbClr val="FF0000"/>
                </a:solidFill>
                <a:latin typeface="Comic Sans MS" panose="030F0702030302020204" pitchFamily="66" charset="0"/>
              </a:rPr>
              <a:t>Doing kind things just to be kind and not wanting anything in return.</a:t>
            </a:r>
          </a:p>
          <a:p>
            <a:r>
              <a:rPr lang="en-US" sz="2800" dirty="0" smtClean="0">
                <a:latin typeface="Comic Sans MS" panose="030F0702030302020204" pitchFamily="66" charset="0"/>
              </a:rPr>
              <a:t>Not caring if a kind act is caught because you know the kindness you showed made someone’s day better.</a:t>
            </a:r>
          </a:p>
          <a:p>
            <a:r>
              <a:rPr lang="en-US" sz="2800" dirty="0" smtClean="0">
                <a:solidFill>
                  <a:srgbClr val="3399FF"/>
                </a:solidFill>
                <a:latin typeface="Comic Sans MS" panose="030F0702030302020204" pitchFamily="66" charset="0"/>
              </a:rPr>
              <a:t>Inspiring kindness in others…Kindness is contagious!</a:t>
            </a:r>
            <a:endParaRPr lang="en-US" dirty="0" smtClean="0">
              <a:solidFill>
                <a:srgbClr val="3399FF"/>
              </a:solidFill>
              <a:latin typeface="Comic Sans MS" panose="030F0702030302020204" pitchFamily="66" charset="0"/>
            </a:endParaRPr>
          </a:p>
        </p:txBody>
      </p:sp>
      <p:pic>
        <p:nvPicPr>
          <p:cNvPr id="5" name="Picture 4" descr="https://thekindnesswave.files.wordpress.com/2012/11/kindness-wave_square-logo_tagline_no-effects_white-background_1600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4038600"/>
            <a:ext cx="2819400" cy="2541494"/>
          </a:xfrm>
          <a:prstGeom prst="rect">
            <a:avLst/>
          </a:prstGeom>
          <a:noFill/>
          <a:ln>
            <a:noFill/>
          </a:ln>
        </p:spPr>
      </p:pic>
    </p:spTree>
    <p:extLst>
      <p:ext uri="{BB962C8B-B14F-4D97-AF65-F5344CB8AC3E}">
        <p14:creationId xmlns:p14="http://schemas.microsoft.com/office/powerpoint/2010/main" val="109254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80">
                                          <p:stCondLst>
                                            <p:cond delay="0"/>
                                          </p:stCondLst>
                                        </p:cTn>
                                        <p:tgtEl>
                                          <p:spTgt spid="3">
                                            <p:txEl>
                                              <p:pRg st="4" end="4"/>
                                            </p:txEl>
                                          </p:spTgt>
                                        </p:tgtEl>
                                      </p:cBhvr>
                                    </p:animEffect>
                                    <p:anim calcmode="lin" valueType="num">
                                      <p:cBhvr>
                                        <p:cTn id="1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4" end="4"/>
                                            </p:txEl>
                                          </p:spTgt>
                                        </p:tgtEl>
                                      </p:cBhvr>
                                      <p:to x="100000" y="60000"/>
                                    </p:animScale>
                                    <p:animScale>
                                      <p:cBhvr>
                                        <p:cTn id="25" dur="166" decel="50000">
                                          <p:stCondLst>
                                            <p:cond delay="676"/>
                                          </p:stCondLst>
                                        </p:cTn>
                                        <p:tgtEl>
                                          <p:spTgt spid="3">
                                            <p:txEl>
                                              <p:pRg st="4" end="4"/>
                                            </p:txEl>
                                          </p:spTgt>
                                        </p:tgtEl>
                                      </p:cBhvr>
                                      <p:to x="100000" y="100000"/>
                                    </p:animScale>
                                    <p:animScale>
                                      <p:cBhvr>
                                        <p:cTn id="26" dur="26">
                                          <p:stCondLst>
                                            <p:cond delay="1312"/>
                                          </p:stCondLst>
                                        </p:cTn>
                                        <p:tgtEl>
                                          <p:spTgt spid="3">
                                            <p:txEl>
                                              <p:pRg st="4" end="4"/>
                                            </p:txEl>
                                          </p:spTgt>
                                        </p:tgtEl>
                                      </p:cBhvr>
                                      <p:to x="100000" y="80000"/>
                                    </p:animScale>
                                    <p:animScale>
                                      <p:cBhvr>
                                        <p:cTn id="27" dur="166" decel="50000">
                                          <p:stCondLst>
                                            <p:cond delay="1338"/>
                                          </p:stCondLst>
                                        </p:cTn>
                                        <p:tgtEl>
                                          <p:spTgt spid="3">
                                            <p:txEl>
                                              <p:pRg st="4" end="4"/>
                                            </p:txEl>
                                          </p:spTgt>
                                        </p:tgtEl>
                                      </p:cBhvr>
                                      <p:to x="100000" y="100000"/>
                                    </p:animScale>
                                    <p:animScale>
                                      <p:cBhvr>
                                        <p:cTn id="28" dur="26">
                                          <p:stCondLst>
                                            <p:cond delay="1642"/>
                                          </p:stCondLst>
                                        </p:cTn>
                                        <p:tgtEl>
                                          <p:spTgt spid="3">
                                            <p:txEl>
                                              <p:pRg st="4" end="4"/>
                                            </p:txEl>
                                          </p:spTgt>
                                        </p:tgtEl>
                                      </p:cBhvr>
                                      <p:to x="100000" y="90000"/>
                                    </p:animScale>
                                    <p:animScale>
                                      <p:cBhvr>
                                        <p:cTn id="29" dur="166" decel="50000">
                                          <p:stCondLst>
                                            <p:cond delay="1668"/>
                                          </p:stCondLst>
                                        </p:cTn>
                                        <p:tgtEl>
                                          <p:spTgt spid="3">
                                            <p:txEl>
                                              <p:pRg st="4" end="4"/>
                                            </p:txEl>
                                          </p:spTgt>
                                        </p:tgtEl>
                                      </p:cBhvr>
                                      <p:to x="100000" y="100000"/>
                                    </p:animScale>
                                    <p:animScale>
                                      <p:cBhvr>
                                        <p:cTn id="30" dur="26">
                                          <p:stCondLst>
                                            <p:cond delay="1808"/>
                                          </p:stCondLst>
                                        </p:cTn>
                                        <p:tgtEl>
                                          <p:spTgt spid="3">
                                            <p:txEl>
                                              <p:pRg st="4" end="4"/>
                                            </p:txEl>
                                          </p:spTgt>
                                        </p:tgtEl>
                                      </p:cBhvr>
                                      <p:to x="100000" y="95000"/>
                                    </p:animScale>
                                    <p:animScale>
                                      <p:cBhvr>
                                        <p:cTn id="31"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1700</TotalTime>
  <Words>1149</Words>
  <Application>Microsoft Office PowerPoint</Application>
  <PresentationFormat>On-screen Show (4:3)</PresentationFormat>
  <Paragraphs>121</Paragraphs>
  <Slides>16</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Algerian</vt:lpstr>
      <vt:lpstr>Arial</vt:lpstr>
      <vt:lpstr>Bell MT</vt:lpstr>
      <vt:lpstr>Berlin Sans FB</vt:lpstr>
      <vt:lpstr>Berlin Sans FB Demi</vt:lpstr>
      <vt:lpstr>Calibri</vt:lpstr>
      <vt:lpstr>Century Gothic</vt:lpstr>
      <vt:lpstr>Century Schoolbook</vt:lpstr>
      <vt:lpstr>Comic Sans MS</vt:lpstr>
      <vt:lpstr>Cooper Black</vt:lpstr>
      <vt:lpstr>Kristen ITC</vt:lpstr>
      <vt:lpstr>Wingdings</vt:lpstr>
      <vt:lpstr>Vapor Trail</vt:lpstr>
      <vt:lpstr>Be Kind…</vt:lpstr>
      <vt:lpstr>Josh’s                  Story</vt:lpstr>
      <vt:lpstr>Josh’s                  Legacy</vt:lpstr>
      <vt:lpstr>PowerPoint Presentation</vt:lpstr>
      <vt:lpstr>Celebrating Genuine Kindness</vt:lpstr>
      <vt:lpstr>Why Be             ??? </vt:lpstr>
      <vt:lpstr>Caught Being Kind…</vt:lpstr>
      <vt:lpstr> Caught Being Kind…</vt:lpstr>
      <vt:lpstr>Becoming a True Be Kind School… </vt:lpstr>
      <vt:lpstr>PowerPoint Presentation</vt:lpstr>
      <vt:lpstr>What Does Kindness Look Like?</vt:lpstr>
      <vt:lpstr>PowerPoint Presentation</vt:lpstr>
      <vt:lpstr>What Does Kindness Sound Like?</vt:lpstr>
      <vt:lpstr> BE KIND T-SHIRTS </vt:lpstr>
      <vt:lpstr>PowerPoint Presentation</vt:lpstr>
      <vt:lpstr>PowerPoint Presentation</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Kind Initiative</dc:title>
  <dc:creator>CCSD</dc:creator>
  <cp:lastModifiedBy>Windows User</cp:lastModifiedBy>
  <cp:revision>108</cp:revision>
  <cp:lastPrinted>2012-09-26T23:21:22Z</cp:lastPrinted>
  <dcterms:created xsi:type="dcterms:W3CDTF">2012-05-22T21:50:39Z</dcterms:created>
  <dcterms:modified xsi:type="dcterms:W3CDTF">2018-08-10T20:39:30Z</dcterms:modified>
</cp:coreProperties>
</file>